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7"/>
  </p:handoutMasterIdLst>
  <p:sldIdLst>
    <p:sldId id="258" r:id="rId3"/>
    <p:sldId id="284" r:id="rId5"/>
    <p:sldId id="285" r:id="rId6"/>
    <p:sldId id="259" r:id="rId7"/>
    <p:sldId id="260" r:id="rId8"/>
    <p:sldId id="293" r:id="rId9"/>
    <p:sldId id="303" r:id="rId10"/>
    <p:sldId id="281" r:id="rId11"/>
    <p:sldId id="294" r:id="rId12"/>
    <p:sldId id="304" r:id="rId13"/>
    <p:sldId id="282" r:id="rId14"/>
    <p:sldId id="333" r:id="rId15"/>
    <p:sldId id="295" r:id="rId16"/>
    <p:sldId id="323" r:id="rId17"/>
    <p:sldId id="307" r:id="rId18"/>
    <p:sldId id="283" r:id="rId19"/>
    <p:sldId id="309" r:id="rId20"/>
    <p:sldId id="308" r:id="rId21"/>
    <p:sldId id="310" r:id="rId22"/>
    <p:sldId id="311" r:id="rId23"/>
    <p:sldId id="320" r:id="rId24"/>
    <p:sldId id="292" r:id="rId25"/>
    <p:sldId id="277" r:id="rId26"/>
  </p:sldIdLst>
  <p:sldSz cx="12192000" cy="6858000"/>
  <p:notesSz cx="6858000" cy="9144000"/>
  <p:embeddedFontLst>
    <p:embeddedFont>
      <p:font typeface="仓耳渔阳体 W02" panose="02020400000000000000" charset="-122"/>
      <p:regular r:id="rId31"/>
    </p:embeddedFont>
    <p:embeddedFont>
      <p:font typeface="微软雅黑" charset="-122"/>
      <p:regular r:id="rId32"/>
    </p:embeddedFont>
    <p:embeddedFont>
      <p:font typeface="微软雅黑" charset="0"/>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userDrawn="1">
          <p15:clr>
            <a:srgbClr val="A4A3A4"/>
          </p15:clr>
        </p15:guide>
        <p15:guide id="2" pos="3840" userDrawn="1">
          <p15:clr>
            <a:srgbClr val="A4A3A4"/>
          </p15:clr>
        </p15:guide>
        <p15:guide id="3" pos="353" userDrawn="1">
          <p15:clr>
            <a:srgbClr val="A4A3A4"/>
          </p15:clr>
        </p15:guide>
        <p15:guide id="4" pos="7352" userDrawn="1">
          <p15:clr>
            <a:srgbClr val="A4A3A4"/>
          </p15:clr>
        </p15:guide>
        <p15:guide id="5" orient="horz" pos="515" userDrawn="1">
          <p15:clr>
            <a:srgbClr val="A4A3A4"/>
          </p15:clr>
        </p15:guide>
        <p15:guide id="6" orient="horz" pos="37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3E7C"/>
    <a:srgbClr val="FFFFFF"/>
    <a:srgbClr val="F9A656"/>
    <a:srgbClr val="FABC7F"/>
    <a:srgbClr val="0561BF"/>
    <a:srgbClr val="75BCFE"/>
    <a:srgbClr val="A5D3FE"/>
    <a:srgbClr val="CDE6FE"/>
    <a:srgbClr val="F0F8FF"/>
    <a:srgbClr val="FEEB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50"/>
        <p:guide pos="3840"/>
        <p:guide pos="353"/>
        <p:guide pos="7352"/>
        <p:guide orient="horz" pos="515"/>
        <p:guide orient="horz" pos="375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Bold" panose="020B0800000000000000" charset="-122"/>
              <a:ea typeface="仓耳渔阳体 W02"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Bold" panose="020B0800000000000000" charset="-122"/>
                <a:ea typeface="仓耳渔阳体 W02" panose="02020400000000000000" charset="-122"/>
              </a:rPr>
            </a:fld>
            <a:endParaRPr lang="zh-CN" altLang="en-US">
              <a:latin typeface="思源黑体 CN Bold" panose="020B0800000000000000" charset="-122"/>
              <a:ea typeface="仓耳渔阳体 W02"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Bold" panose="020B0800000000000000" charset="-122"/>
              <a:ea typeface="仓耳渔阳体 W02"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Bold" panose="020B0800000000000000" charset="-122"/>
                <a:ea typeface="仓耳渔阳体 W02" panose="02020400000000000000" charset="-122"/>
              </a:rPr>
            </a:fld>
            <a:endParaRPr lang="zh-CN" altLang="en-US">
              <a:latin typeface="思源黑体 CN Bold" panose="020B0800000000000000" charset="-122"/>
              <a:ea typeface="仓耳渔阳体 W02"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800000000000000" charset="-122"/>
                <a:ea typeface="仓耳渔阳体 W02"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800000000000000" charset="-122"/>
                <a:ea typeface="仓耳渔阳体 W02"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800000000000000" charset="-122"/>
                <a:ea typeface="仓耳渔阳体 W02"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800000000000000" charset="-122"/>
                <a:ea typeface="仓耳渔阳体 W02"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800000000000000" charset="-122"/>
        <a:ea typeface="仓耳渔阳体 W02" panose="02020400000000000000" charset="-122"/>
        <a:cs typeface="+mn-cs"/>
      </a:defRPr>
    </a:lvl1pPr>
    <a:lvl2pPr marL="457200" algn="l" defTabSz="914400" rtl="0" eaLnBrk="1" latinLnBrk="0" hangingPunct="1">
      <a:defRPr sz="1200" kern="1200">
        <a:solidFill>
          <a:schemeClr val="tx1"/>
        </a:solidFill>
        <a:latin typeface="思源黑体 CN Bold" panose="020B0800000000000000" charset="-122"/>
        <a:ea typeface="仓耳渔阳体 W02" panose="02020400000000000000" charset="-122"/>
        <a:cs typeface="+mn-cs"/>
      </a:defRPr>
    </a:lvl2pPr>
    <a:lvl3pPr marL="914400" algn="l" defTabSz="914400" rtl="0" eaLnBrk="1" latinLnBrk="0" hangingPunct="1">
      <a:defRPr sz="1200" kern="1200">
        <a:solidFill>
          <a:schemeClr val="tx1"/>
        </a:solidFill>
        <a:latin typeface="思源黑体 CN Bold" panose="020B0800000000000000" charset="-122"/>
        <a:ea typeface="仓耳渔阳体 W02" panose="02020400000000000000" charset="-122"/>
        <a:cs typeface="+mn-cs"/>
      </a:defRPr>
    </a:lvl3pPr>
    <a:lvl4pPr marL="1371600" algn="l" defTabSz="914400" rtl="0" eaLnBrk="1" latinLnBrk="0" hangingPunct="1">
      <a:defRPr sz="1200" kern="1200">
        <a:solidFill>
          <a:schemeClr val="tx1"/>
        </a:solidFill>
        <a:latin typeface="思源黑体 CN Bold" panose="020B0800000000000000" charset="-122"/>
        <a:ea typeface="仓耳渔阳体 W02" panose="02020400000000000000" charset="-122"/>
        <a:cs typeface="+mn-cs"/>
      </a:defRPr>
    </a:lvl4pPr>
    <a:lvl5pPr marL="1828800" algn="l" defTabSz="914400" rtl="0" eaLnBrk="1" latinLnBrk="0" hangingPunct="1">
      <a:defRPr sz="1200" kern="1200">
        <a:solidFill>
          <a:schemeClr val="tx1"/>
        </a:solidFill>
        <a:latin typeface="思源黑体 CN Bold" panose="020B0800000000000000" charset="-122"/>
        <a:ea typeface="仓耳渔阳体 W02" panose="0202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pic>
        <p:nvPicPr>
          <p:cNvPr id="5" name="图片 4" descr="logo_00"/>
          <p:cNvPicPr>
            <a:picLocks noChangeAspect="1"/>
          </p:cNvPicPr>
          <p:nvPr userDrawn="1"/>
        </p:nvPicPr>
        <p:blipFill>
          <a:blip r:embed="rId5"/>
          <a:stretch>
            <a:fillRect/>
          </a:stretch>
        </p:blipFill>
        <p:spPr>
          <a:xfrm>
            <a:off x="9876790" y="273685"/>
            <a:ext cx="1963420" cy="8178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pic>
        <p:nvPicPr>
          <p:cNvPr id="6" name="图片 5" descr="logo_00"/>
          <p:cNvPicPr>
            <a:picLocks noChangeAspect="1"/>
          </p:cNvPicPr>
          <p:nvPr userDrawn="1">
            <p:custDataLst>
              <p:tags r:id="rId2"/>
            </p:custDataLst>
          </p:nvPr>
        </p:nvPicPr>
        <p:blipFill>
          <a:blip r:embed="rId3"/>
          <a:stretch>
            <a:fillRect/>
          </a:stretch>
        </p:blipFill>
        <p:spPr>
          <a:xfrm>
            <a:off x="10269855" y="205105"/>
            <a:ext cx="1570355" cy="6540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81000">
              <a:srgbClr val="F0F8FF"/>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ea typeface="仓耳渔阳体 W02" panose="020204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ea typeface="仓耳渔阳体 W02" panose="02020400000000000000"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ea typeface="仓耳渔阳体 W02" panose="02020400000000000000"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仓耳渔阳体 W02" panose="020204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仓耳渔阳体 W02" panose="020204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仓耳渔阳体 W02" panose="020204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仓耳渔阳体 W02" panose="020204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仓耳渔阳体 W02" panose="020204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仓耳渔阳体 W02" panose="02020400000000000000"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8" Type="http://schemas.openxmlformats.org/officeDocument/2006/relationships/notesSlide" Target="../notesSlides/notesSlide1.xml"/><Relationship Id="rId17" Type="http://schemas.openxmlformats.org/officeDocument/2006/relationships/slideLayout" Target="../slideLayouts/slideLayout1.xml"/><Relationship Id="rId16" Type="http://schemas.openxmlformats.org/officeDocument/2006/relationships/tags" Target="../tags/tag77.xml"/><Relationship Id="rId15" Type="http://schemas.openxmlformats.org/officeDocument/2006/relationships/tags" Target="../tags/tag76.xml"/><Relationship Id="rId14" Type="http://schemas.openxmlformats.org/officeDocument/2006/relationships/tags" Target="../tags/tag75.xml"/><Relationship Id="rId13" Type="http://schemas.openxmlformats.org/officeDocument/2006/relationships/image" Target="../media/image1.png"/><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186.xml"/><Relationship Id="rId2" Type="http://schemas.openxmlformats.org/officeDocument/2006/relationships/tags" Target="../tags/tag185.xml"/><Relationship Id="rId17" Type="http://schemas.openxmlformats.org/officeDocument/2006/relationships/slideLayout" Target="../slideLayouts/slideLayout8.xml"/><Relationship Id="rId16" Type="http://schemas.openxmlformats.org/officeDocument/2006/relationships/tags" Target="../tags/tag187.xml"/><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tags" Target="../tags/tag184.xml"/></Relationships>
</file>

<file path=ppt/slides/_rels/slide11.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9" Type="http://schemas.openxmlformats.org/officeDocument/2006/relationships/notesSlide" Target="../notesSlides/notesSlide4.xml"/><Relationship Id="rId18" Type="http://schemas.openxmlformats.org/officeDocument/2006/relationships/slideLayout" Target="../slideLayouts/slideLayout1.xml"/><Relationship Id="rId17" Type="http://schemas.openxmlformats.org/officeDocument/2006/relationships/tags" Target="../tags/tag203.xml"/><Relationship Id="rId16" Type="http://schemas.openxmlformats.org/officeDocument/2006/relationships/image" Target="../media/image1.png"/><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tags" Target="../tags/tag18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ags" Target="../tags/tag211.xml"/><Relationship Id="rId4" Type="http://schemas.openxmlformats.org/officeDocument/2006/relationships/image" Target="../media/image19.png"/><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tags" Target="../tags/tag215.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tags" Target="../tags/tag2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s>
</file>

<file path=ppt/slides/_rels/slide16.xml.rels><?xml version="1.0" encoding="UTF-8" standalone="yes"?>
<Relationships xmlns="http://schemas.openxmlformats.org/package/2006/relationships"><Relationship Id="rId9" Type="http://schemas.openxmlformats.org/officeDocument/2006/relationships/tags" Target="../tags/tag228.xml"/><Relationship Id="rId8" Type="http://schemas.openxmlformats.org/officeDocument/2006/relationships/tags" Target="../tags/tag227.xml"/><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tags" Target="../tags/tag222.xml"/><Relationship Id="rId2" Type="http://schemas.openxmlformats.org/officeDocument/2006/relationships/tags" Target="../tags/tag221.xml"/><Relationship Id="rId19" Type="http://schemas.openxmlformats.org/officeDocument/2006/relationships/notesSlide" Target="../notesSlides/notesSlide5.xml"/><Relationship Id="rId18" Type="http://schemas.openxmlformats.org/officeDocument/2006/relationships/slideLayout" Target="../slideLayouts/slideLayout1.xml"/><Relationship Id="rId17" Type="http://schemas.openxmlformats.org/officeDocument/2006/relationships/tags" Target="../tags/tag235.xml"/><Relationship Id="rId16" Type="http://schemas.openxmlformats.org/officeDocument/2006/relationships/image" Target="../media/image1.png"/><Relationship Id="rId15" Type="http://schemas.openxmlformats.org/officeDocument/2006/relationships/tags" Target="../tags/tag234.xml"/><Relationship Id="rId14" Type="http://schemas.openxmlformats.org/officeDocument/2006/relationships/tags" Target="../tags/tag233.xml"/><Relationship Id="rId13" Type="http://schemas.openxmlformats.org/officeDocument/2006/relationships/tags" Target="../tags/tag232.xml"/><Relationship Id="rId12" Type="http://schemas.openxmlformats.org/officeDocument/2006/relationships/tags" Target="../tags/tag231.xml"/><Relationship Id="rId11" Type="http://schemas.openxmlformats.org/officeDocument/2006/relationships/tags" Target="../tags/tag230.xml"/><Relationship Id="rId10" Type="http://schemas.openxmlformats.org/officeDocument/2006/relationships/tags" Target="../tags/tag229.xml"/><Relationship Id="rId1" Type="http://schemas.openxmlformats.org/officeDocument/2006/relationships/tags" Target="../tags/tag220.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ags" Target="../tags/tag239.xml"/><Relationship Id="rId4" Type="http://schemas.openxmlformats.org/officeDocument/2006/relationships/image" Target="../media/image27.png"/><Relationship Id="rId3" Type="http://schemas.openxmlformats.org/officeDocument/2006/relationships/tags" Target="../tags/tag238.xml"/><Relationship Id="rId2" Type="http://schemas.openxmlformats.org/officeDocument/2006/relationships/tags" Target="../tags/tag237.xml"/><Relationship Id="rId1" Type="http://schemas.openxmlformats.org/officeDocument/2006/relationships/tags" Target="../tags/tag236.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ags" Target="../tags/tag243.xml"/><Relationship Id="rId4" Type="http://schemas.openxmlformats.org/officeDocument/2006/relationships/image" Target="../media/image28.png"/><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ags" Target="../tags/tag247.xml"/><Relationship Id="rId4" Type="http://schemas.openxmlformats.org/officeDocument/2006/relationships/image" Target="../media/image29.png"/><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s>
</file>

<file path=ppt/slides/_rels/slide2.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9" Type="http://schemas.openxmlformats.org/officeDocument/2006/relationships/slideLayout" Target="../slideLayouts/slideLayout7.xml"/><Relationship Id="rId18" Type="http://schemas.openxmlformats.org/officeDocument/2006/relationships/tags" Target="../tags/tag94.xml"/><Relationship Id="rId17" Type="http://schemas.openxmlformats.org/officeDocument/2006/relationships/image" Target="../media/image2.png"/><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8.xml"/><Relationship Id="rId6" Type="http://schemas.openxmlformats.org/officeDocument/2006/relationships/tags" Target="../tags/tag251.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tags" Target="../tags/tag255.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s>
</file>

<file path=ppt/slides/_rels/slide22.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tags" Target="../tags/tag258.xml"/><Relationship Id="rId2" Type="http://schemas.openxmlformats.org/officeDocument/2006/relationships/tags" Target="../tags/tag257.xml"/><Relationship Id="rId18" Type="http://schemas.openxmlformats.org/officeDocument/2006/relationships/slideLayout" Target="../slideLayouts/slideLayout7.xml"/><Relationship Id="rId17" Type="http://schemas.openxmlformats.org/officeDocument/2006/relationships/tags" Target="../tags/tag272.xml"/><Relationship Id="rId16" Type="http://schemas.openxmlformats.org/officeDocument/2006/relationships/tags" Target="../tags/tag271.xml"/><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tags" Target="../tags/tag268.xml"/><Relationship Id="rId12" Type="http://schemas.openxmlformats.org/officeDocument/2006/relationships/tags" Target="../tags/tag267.xml"/><Relationship Id="rId11" Type="http://schemas.openxmlformats.org/officeDocument/2006/relationships/tags" Target="../tags/tag266.xml"/><Relationship Id="rId10" Type="http://schemas.openxmlformats.org/officeDocument/2006/relationships/tags" Target="../tags/tag265.xml"/><Relationship Id="rId1" Type="http://schemas.openxmlformats.org/officeDocument/2006/relationships/tags" Target="../tags/tag256.xml"/></Relationships>
</file>

<file path=ppt/slides/_rels/slide23.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7" Type="http://schemas.openxmlformats.org/officeDocument/2006/relationships/notesSlide" Target="../notesSlides/notesSlide7.xml"/><Relationship Id="rId16" Type="http://schemas.openxmlformats.org/officeDocument/2006/relationships/slideLayout" Target="../slideLayouts/slideLayout1.xml"/><Relationship Id="rId15" Type="http://schemas.openxmlformats.org/officeDocument/2006/relationships/tags" Target="../tags/tag286.xml"/><Relationship Id="rId14" Type="http://schemas.openxmlformats.org/officeDocument/2006/relationships/tags" Target="../tags/tag285.xml"/><Relationship Id="rId13" Type="http://schemas.openxmlformats.org/officeDocument/2006/relationships/image" Target="../media/image1.png"/><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tags" Target="../tags/tag273.xml"/></Relationships>
</file>

<file path=ppt/slides/_rels/slide3.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9" Type="http://schemas.openxmlformats.org/officeDocument/2006/relationships/slideLayout" Target="../slideLayouts/slideLayout7.xml"/><Relationship Id="rId18" Type="http://schemas.openxmlformats.org/officeDocument/2006/relationships/tags" Target="../tags/tag112.xml"/><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5.xml"/></Relationships>
</file>

<file path=ppt/slides/_rels/slide4.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8" Type="http://schemas.openxmlformats.org/officeDocument/2006/relationships/slideLayout" Target="../slideLayouts/slideLayout2.xml"/><Relationship Id="rId27" Type="http://schemas.openxmlformats.org/officeDocument/2006/relationships/tags" Target="../tags/tag138.xml"/><Relationship Id="rId26" Type="http://schemas.openxmlformats.org/officeDocument/2006/relationships/image" Target="../media/image1.png"/><Relationship Id="rId25" Type="http://schemas.openxmlformats.org/officeDocument/2006/relationships/tags" Target="../tags/tag137.xml"/><Relationship Id="rId24" Type="http://schemas.openxmlformats.org/officeDocument/2006/relationships/tags" Target="../tags/tag136.xml"/><Relationship Id="rId23" Type="http://schemas.openxmlformats.org/officeDocument/2006/relationships/tags" Target="../tags/tag135.xml"/><Relationship Id="rId22" Type="http://schemas.openxmlformats.org/officeDocument/2006/relationships/tags" Target="../tags/tag134.xml"/><Relationship Id="rId21" Type="http://schemas.openxmlformats.org/officeDocument/2006/relationships/tags" Target="../tags/tag133.xml"/><Relationship Id="rId20" Type="http://schemas.openxmlformats.org/officeDocument/2006/relationships/tags" Target="../tags/tag132.xml"/><Relationship Id="rId2" Type="http://schemas.openxmlformats.org/officeDocument/2006/relationships/tags" Target="../tags/tag114.xml"/><Relationship Id="rId19" Type="http://schemas.openxmlformats.org/officeDocument/2006/relationships/tags" Target="../tags/tag131.xml"/><Relationship Id="rId18" Type="http://schemas.openxmlformats.org/officeDocument/2006/relationships/tags" Target="../tags/tag130.xml"/><Relationship Id="rId17" Type="http://schemas.openxmlformats.org/officeDocument/2006/relationships/tags" Target="../tags/tag129.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5.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9" Type="http://schemas.openxmlformats.org/officeDocument/2006/relationships/notesSlide" Target="../notesSlides/notesSlide2.xml"/><Relationship Id="rId18" Type="http://schemas.openxmlformats.org/officeDocument/2006/relationships/slideLayout" Target="../slideLayouts/slideLayout1.xml"/><Relationship Id="rId17" Type="http://schemas.openxmlformats.org/officeDocument/2006/relationships/tags" Target="../tags/tag154.xml"/><Relationship Id="rId16" Type="http://schemas.openxmlformats.org/officeDocument/2006/relationships/image" Target="../media/image1.png"/><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tags" Target="../tags/tag139.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tags" Target="../tags/tag163.xml"/><Relationship Id="rId4" Type="http://schemas.openxmlformats.org/officeDocument/2006/relationships/image" Target="../media/image3.png"/><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s>
</file>

<file path=ppt/slides/_rels/slide8.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9" Type="http://schemas.openxmlformats.org/officeDocument/2006/relationships/notesSlide" Target="../notesSlides/notesSlide3.xml"/><Relationship Id="rId18" Type="http://schemas.openxmlformats.org/officeDocument/2006/relationships/slideLayout" Target="../slideLayouts/slideLayout1.xml"/><Relationship Id="rId17" Type="http://schemas.openxmlformats.org/officeDocument/2006/relationships/tags" Target="../tags/tag179.xml"/><Relationship Id="rId16" Type="http://schemas.openxmlformats.org/officeDocument/2006/relationships/image" Target="../media/image1.png"/><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tags" Target="../tags/tag18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60705" y="3085465"/>
            <a:ext cx="11064875" cy="655320"/>
            <a:chOff x="883" y="4859"/>
            <a:chExt cx="17425" cy="1032"/>
          </a:xfrm>
        </p:grpSpPr>
        <p:grpSp>
          <p:nvGrpSpPr>
            <p:cNvPr id="19" name="组合 18"/>
            <p:cNvGrpSpPr/>
            <p:nvPr/>
          </p:nvGrpSpPr>
          <p:grpSpPr>
            <a:xfrm rot="0">
              <a:off x="18170" y="4859"/>
              <a:ext cx="138" cy="1033"/>
              <a:chOff x="17603" y="4507"/>
              <a:chExt cx="112" cy="838"/>
            </a:xfrm>
          </p:grpSpPr>
          <p:sp>
            <p:nvSpPr>
              <p:cNvPr id="21" name="椭圆 20"/>
              <p:cNvSpPr/>
              <p:nvPr>
                <p:custDataLst>
                  <p:tags r:id="rId1"/>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2"/>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3"/>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4"/>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883" y="4859"/>
              <a:ext cx="138" cy="1033"/>
              <a:chOff x="17603" y="4507"/>
              <a:chExt cx="112" cy="838"/>
            </a:xfrm>
          </p:grpSpPr>
          <p:sp>
            <p:nvSpPr>
              <p:cNvPr id="40" name="椭圆 39"/>
              <p:cNvSpPr/>
              <p:nvPr>
                <p:custDataLst>
                  <p:tags r:id="rId5"/>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p:custDataLst>
                  <p:tags r:id="rId6"/>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7"/>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custDataLst>
                  <p:tags r:id="rId8"/>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7" name="椭圆 16"/>
          <p:cNvSpPr/>
          <p:nvPr/>
        </p:nvSpPr>
        <p:spPr>
          <a:xfrm>
            <a:off x="3244215" y="869315"/>
            <a:ext cx="5703570" cy="5703570"/>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220470" y="1819275"/>
            <a:ext cx="9736455" cy="1116965"/>
          </a:xfrm>
          <a:prstGeom prst="rect">
            <a:avLst/>
          </a:prstGeom>
          <a:noFill/>
        </p:spPr>
        <p:txBody>
          <a:bodyPr wrap="square" rtlCol="0" anchor="t">
            <a:spAutoFit/>
          </a:bodyPr>
          <a:p>
            <a:pPr indent="0" algn="dist" fontAlgn="auto">
              <a:lnSpc>
                <a:spcPts val="8000"/>
              </a:lnSpc>
              <a:spcAft>
                <a:spcPts val="500"/>
              </a:spcAft>
            </a:pPr>
            <a:r>
              <a:rPr lang="zh-CN" altLang="en-US" sz="60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rPr>
              <a:t>前端开发技术与优化研究</a:t>
            </a:r>
            <a:endParaRPr lang="zh-CN" altLang="en-US" sz="60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endParaRPr>
          </a:p>
        </p:txBody>
      </p:sp>
      <p:grpSp>
        <p:nvGrpSpPr>
          <p:cNvPr id="34" name="组合 33"/>
          <p:cNvGrpSpPr/>
          <p:nvPr/>
        </p:nvGrpSpPr>
        <p:grpSpPr>
          <a:xfrm>
            <a:off x="2957195" y="4403090"/>
            <a:ext cx="6352540" cy="424180"/>
            <a:chOff x="6051" y="5900"/>
            <a:chExt cx="7069" cy="668"/>
          </a:xfrm>
        </p:grpSpPr>
        <p:grpSp>
          <p:nvGrpSpPr>
            <p:cNvPr id="20" name="组合 19"/>
            <p:cNvGrpSpPr/>
            <p:nvPr/>
          </p:nvGrpSpPr>
          <p:grpSpPr>
            <a:xfrm>
              <a:off x="6051" y="5900"/>
              <a:ext cx="7069" cy="668"/>
              <a:chOff x="6296" y="5705"/>
              <a:chExt cx="7069" cy="608"/>
            </a:xfrm>
          </p:grpSpPr>
          <p:sp>
            <p:nvSpPr>
              <p:cNvPr id="22" name="圆角矩形 21"/>
              <p:cNvSpPr/>
              <p:nvPr/>
            </p:nvSpPr>
            <p:spPr>
              <a:xfrm>
                <a:off x="6296" y="5705"/>
                <a:ext cx="3350" cy="608"/>
              </a:xfrm>
              <a:prstGeom prst="roundRect">
                <a:avLst>
                  <a:gd name="adj" fmla="val 50000"/>
                </a:avLst>
              </a:prstGeom>
              <a:solidFill>
                <a:srgbClr val="FABC7F"/>
              </a:solidFill>
              <a:ln>
                <a:solidFill>
                  <a:srgbClr val="FABC7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 name="圆角矩形 1"/>
              <p:cNvSpPr/>
              <p:nvPr/>
            </p:nvSpPr>
            <p:spPr>
              <a:xfrm>
                <a:off x="10015" y="5705"/>
                <a:ext cx="3350" cy="608"/>
              </a:xfrm>
              <a:prstGeom prst="roundRect">
                <a:avLst>
                  <a:gd name="adj" fmla="val 50000"/>
                </a:avLst>
              </a:prstGeom>
              <a:solidFill>
                <a:srgbClr val="FABC7F"/>
              </a:solidFill>
              <a:ln>
                <a:solidFill>
                  <a:srgbClr val="FABC7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sp>
          <p:nvSpPr>
            <p:cNvPr id="32" name="文本框 31"/>
            <p:cNvSpPr txBox="1"/>
            <p:nvPr/>
          </p:nvSpPr>
          <p:spPr>
            <a:xfrm>
              <a:off x="6319" y="5993"/>
              <a:ext cx="2874" cy="483"/>
            </a:xfrm>
            <a:prstGeom prst="rect">
              <a:avLst/>
            </a:prstGeom>
            <a:noFill/>
          </p:spPr>
          <p:txBody>
            <a:bodyPr wrap="square" rtlCol="0">
              <a:spAutoFit/>
            </a:bodyPr>
            <a:p>
              <a:pPr algn="ctr"/>
              <a:r>
                <a:rPr lang="zh-CN" altLang="en-US" sz="1400">
                  <a:solidFill>
                    <a:schemeClr val="bg1"/>
                  </a:solidFill>
                  <a:latin typeface="思源黑体 CN Bold" panose="020B0800000000000000" charset="-122"/>
                  <a:ea typeface="思源黑体 CN Bold" panose="020B0800000000000000" charset="-122"/>
                </a:rPr>
                <a:t>开发时间：</a:t>
              </a:r>
              <a:r>
                <a:rPr lang="en-US" altLang="zh-CN" sz="1400">
                  <a:solidFill>
                    <a:schemeClr val="bg1"/>
                  </a:solidFill>
                  <a:latin typeface="思源黑体 CN Bold" panose="020B0800000000000000" charset="-122"/>
                  <a:ea typeface="思源黑体 CN Bold" panose="020B0800000000000000" charset="-122"/>
                </a:rPr>
                <a:t>2023</a:t>
              </a:r>
              <a:r>
                <a:rPr lang="zh-CN" altLang="en-US" sz="1400">
                  <a:solidFill>
                    <a:schemeClr val="bg1"/>
                  </a:solidFill>
                  <a:latin typeface="思源黑体 CN Bold" panose="020B0800000000000000" charset="-122"/>
                  <a:ea typeface="思源黑体 CN Bold" panose="020B0800000000000000" charset="-122"/>
                </a:rPr>
                <a:t>年</a:t>
              </a:r>
              <a:r>
                <a:rPr lang="en-US" altLang="zh-CN" sz="1400">
                  <a:solidFill>
                    <a:schemeClr val="bg1"/>
                  </a:solidFill>
                  <a:latin typeface="思源黑体 CN Bold" panose="020B0800000000000000" charset="-122"/>
                  <a:ea typeface="思源黑体 CN Bold" panose="020B0800000000000000" charset="-122"/>
                </a:rPr>
                <a:t>9</a:t>
              </a:r>
              <a:r>
                <a:rPr lang="zh-CN" altLang="en-US" sz="1400">
                  <a:solidFill>
                    <a:schemeClr val="bg1"/>
                  </a:solidFill>
                  <a:latin typeface="思源黑体 CN Bold" panose="020B0800000000000000" charset="-122"/>
                  <a:ea typeface="思源黑体 CN Bold" panose="020B0800000000000000" charset="-122"/>
                </a:rPr>
                <a:t>月</a:t>
              </a:r>
              <a:r>
                <a:rPr lang="en-US" altLang="zh-CN" sz="1400">
                  <a:solidFill>
                    <a:schemeClr val="bg1"/>
                  </a:solidFill>
                  <a:latin typeface="思源黑体 CN Bold" panose="020B0800000000000000" charset="-122"/>
                  <a:ea typeface="思源黑体 CN Bold" panose="020B0800000000000000" charset="-122"/>
                </a:rPr>
                <a:t>22</a:t>
              </a:r>
              <a:r>
                <a:rPr lang="zh-CN" altLang="en-US" sz="1400">
                  <a:solidFill>
                    <a:schemeClr val="bg1"/>
                  </a:solidFill>
                  <a:latin typeface="思源黑体 CN Bold" panose="020B0800000000000000" charset="-122"/>
                  <a:ea typeface="思源黑体 CN Bold" panose="020B0800000000000000" charset="-122"/>
                </a:rPr>
                <a:t>日</a:t>
              </a:r>
              <a:endParaRPr lang="zh-CN" altLang="en-US" sz="1400">
                <a:solidFill>
                  <a:schemeClr val="bg1"/>
                </a:solidFill>
                <a:latin typeface="思源黑体 CN Bold" panose="020B0800000000000000" charset="-122"/>
                <a:ea typeface="思源黑体 CN Bold" panose="020B0800000000000000" charset="-122"/>
              </a:endParaRPr>
            </a:p>
          </p:txBody>
        </p:sp>
        <p:sp>
          <p:nvSpPr>
            <p:cNvPr id="33" name="文本框 32"/>
            <p:cNvSpPr txBox="1"/>
            <p:nvPr/>
          </p:nvSpPr>
          <p:spPr>
            <a:xfrm>
              <a:off x="10008" y="5992"/>
              <a:ext cx="2874" cy="483"/>
            </a:xfrm>
            <a:prstGeom prst="rect">
              <a:avLst/>
            </a:prstGeom>
            <a:noFill/>
          </p:spPr>
          <p:txBody>
            <a:bodyPr wrap="square" rtlCol="0">
              <a:spAutoFit/>
            </a:bodyPr>
            <a:p>
              <a:pPr algn="ctr"/>
              <a:r>
                <a:rPr lang="zh-CN" altLang="en-US" sz="1400">
                  <a:solidFill>
                    <a:schemeClr val="bg1"/>
                  </a:solidFill>
                  <a:latin typeface="思源黑体 CN Bold" panose="020B0800000000000000" charset="-122"/>
                  <a:ea typeface="思源黑体 CN Bold" panose="020B0800000000000000" charset="-122"/>
                </a:rPr>
                <a:t>开发人：袁波</a:t>
              </a:r>
              <a:endParaRPr lang="zh-CN" altLang="en-US" sz="1400">
                <a:solidFill>
                  <a:schemeClr val="bg1"/>
                </a:solidFill>
                <a:latin typeface="思源黑体 CN Bold" panose="020B0800000000000000" charset="-122"/>
                <a:ea typeface="思源黑体 CN Bold" panose="020B0800000000000000" charset="-122"/>
              </a:endParaRPr>
            </a:p>
          </p:txBody>
        </p:sp>
      </p:grpSp>
      <p:sp>
        <p:nvSpPr>
          <p:cNvPr id="37" name="任意多边形 36"/>
          <p:cNvSpPr/>
          <p:nvPr/>
        </p:nvSpPr>
        <p:spPr>
          <a:xfrm>
            <a:off x="0" y="5500370"/>
            <a:ext cx="12192000" cy="864870"/>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gradFill>
            <a:gsLst>
              <a:gs pos="0">
                <a:srgbClr val="FABC7F"/>
              </a:gs>
              <a:gs pos="98000">
                <a:srgbClr val="FEEBD9"/>
              </a:gs>
              <a:gs pos="44000">
                <a:srgbClr val="FBCEA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58" name="任意多边形 57"/>
          <p:cNvSpPr/>
          <p:nvPr/>
        </p:nvSpPr>
        <p:spPr>
          <a:xfrm>
            <a:off x="0" y="5662930"/>
            <a:ext cx="12192000" cy="1263015"/>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gradFill>
            <a:gsLst>
              <a:gs pos="0">
                <a:srgbClr val="033E7C"/>
              </a:gs>
              <a:gs pos="100000">
                <a:srgbClr val="033E7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2" name="组合 11"/>
          <p:cNvGrpSpPr/>
          <p:nvPr/>
        </p:nvGrpSpPr>
        <p:grpSpPr>
          <a:xfrm rot="0">
            <a:off x="11373485" y="719455"/>
            <a:ext cx="234950" cy="121920"/>
            <a:chOff x="17935" y="1176"/>
            <a:chExt cx="412" cy="294"/>
          </a:xfrm>
        </p:grpSpPr>
        <p:cxnSp>
          <p:nvCxnSpPr>
            <p:cNvPr id="14" name="直接连接符 13"/>
            <p:cNvCxnSpPr/>
            <p:nvPr>
              <p:custDataLst>
                <p:tags r:id="rId9"/>
              </p:custDataLst>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0"/>
              </p:custDataLst>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1"/>
              </p:custDataLst>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pic>
        <p:nvPicPr>
          <p:cNvPr id="7" name="图片 6" descr="logo_00"/>
          <p:cNvPicPr>
            <a:picLocks noChangeAspect="1"/>
          </p:cNvPicPr>
          <p:nvPr>
            <p:custDataLst>
              <p:tags r:id="rId12"/>
            </p:custDataLst>
          </p:nvPr>
        </p:nvPicPr>
        <p:blipFill>
          <a:blip r:embed="rId13"/>
          <a:stretch>
            <a:fillRect/>
          </a:stretch>
        </p:blipFill>
        <p:spPr>
          <a:xfrm>
            <a:off x="455930" y="318135"/>
            <a:ext cx="1967865" cy="819785"/>
          </a:xfrm>
          <a:prstGeom prst="rect">
            <a:avLst/>
          </a:prstGeom>
        </p:spPr>
      </p:pic>
      <p:sp>
        <p:nvSpPr>
          <p:cNvPr id="4" name="文本框 3"/>
          <p:cNvSpPr txBox="1"/>
          <p:nvPr>
            <p:custDataLst>
              <p:tags r:id="rId14"/>
            </p:custDataLst>
          </p:nvPr>
        </p:nvSpPr>
        <p:spPr>
          <a:xfrm>
            <a:off x="8854440" y="6297295"/>
            <a:ext cx="2777490" cy="275590"/>
          </a:xfrm>
          <a:prstGeom prst="rect">
            <a:avLst/>
          </a:prstGeom>
          <a:gradFill>
            <a:gsLst>
              <a:gs pos="0">
                <a:srgbClr val="033E7C"/>
              </a:gs>
              <a:gs pos="100000">
                <a:srgbClr val="033E7C"/>
              </a:gs>
            </a:gsLst>
            <a:lin ang="0" scaled="0"/>
          </a:gradFill>
        </p:spPr>
        <p:txBody>
          <a:bodyPr wrap="square" rtlCol="0">
            <a:spAutoFit/>
          </a:bodyPr>
          <a:p>
            <a:pPr algn="r"/>
            <a:r>
              <a:rPr sz="1200" cap="all">
                <a:solidFill>
                  <a:schemeClr val="bg1">
                    <a:alpha val="85000"/>
                  </a:schemeClr>
                </a:solidFill>
                <a:uFillTx/>
                <a:latin typeface="思源黑体 CN Bold" panose="020B0800000000000000" charset="-122"/>
                <a:ea typeface="思源黑体 CN Bold" panose="020B0800000000000000" charset="-122"/>
                <a:cs typeface="思源黑体 CN Bold" panose="020B0800000000000000" charset="-122"/>
              </a:rPr>
              <a:t>成为大宗领域第一商学院</a:t>
            </a:r>
            <a:endParaRPr sz="1200" cap="all">
              <a:solidFill>
                <a:schemeClr val="bg1">
                  <a:alpha val="85000"/>
                </a:schemeClr>
              </a:solidFill>
              <a:uFillTx/>
              <a:latin typeface="思源黑体 CN Bold" panose="020B0800000000000000" charset="-122"/>
              <a:ea typeface="思源黑体 CN Bold" panose="020B0800000000000000" charset="-122"/>
              <a:cs typeface="思源黑体 CN Bold" panose="020B0800000000000000" charset="-122"/>
            </a:endParaRPr>
          </a:p>
        </p:txBody>
      </p:sp>
      <p:sp>
        <p:nvSpPr>
          <p:cNvPr id="5" name="文本框 4"/>
          <p:cNvSpPr txBox="1"/>
          <p:nvPr>
            <p:custDataLst>
              <p:tags r:id="rId15"/>
            </p:custDataLst>
          </p:nvPr>
        </p:nvSpPr>
        <p:spPr>
          <a:xfrm>
            <a:off x="2797810" y="3298190"/>
            <a:ext cx="6582410" cy="398780"/>
          </a:xfrm>
          <a:prstGeom prst="rect">
            <a:avLst/>
          </a:prstGeom>
          <a:noFill/>
        </p:spPr>
        <p:txBody>
          <a:bodyPr wrap="square" rtlCol="0" anchor="t">
            <a:spAutoFit/>
          </a:bodyPr>
          <a:p>
            <a:pPr algn="dist"/>
            <a:r>
              <a:rPr lang="zh-CN" altLang="en-US" sz="2000" cap="all">
                <a:solidFill>
                  <a:srgbClr val="033E7C"/>
                </a:solidFill>
                <a:uFillTx/>
                <a:latin typeface="思源黑体 CN Bold" panose="020B0800000000000000" charset="-122"/>
                <a:ea typeface="思源黑体 CN Bold" panose="020B0800000000000000" charset="-122"/>
                <a:sym typeface="+mn-ea"/>
              </a:rPr>
              <a:t>解锁前端开发的潜力，提升用户体验与性能</a:t>
            </a:r>
            <a:endParaRPr lang="zh-CN" altLang="en-US" sz="2000" cap="all">
              <a:solidFill>
                <a:srgbClr val="033E7C"/>
              </a:solidFill>
              <a:uFillTx/>
              <a:latin typeface="思源黑体 CN Bold" panose="020B0800000000000000" charset="-122"/>
              <a:ea typeface="思源黑体 CN Bold" panose="020B0800000000000000" charset="-122"/>
              <a:sym typeface="+mn-ea"/>
            </a:endParaRPr>
          </a:p>
        </p:txBody>
      </p:sp>
    </p:spTree>
    <p:custDataLst>
      <p:tags r:id="rId1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578225" cy="645160"/>
            <a:chOff x="728" y="654"/>
            <a:chExt cx="5635"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03"/>
              <a:ext cx="4326"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开发工具</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02</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pic>
        <p:nvPicPr>
          <p:cNvPr id="3" name="图片 2"/>
          <p:cNvPicPr>
            <a:picLocks noChangeAspect="1"/>
          </p:cNvPicPr>
          <p:nvPr/>
        </p:nvPicPr>
        <p:blipFill>
          <a:blip r:embed="rId4"/>
          <a:stretch>
            <a:fillRect/>
          </a:stretch>
        </p:blipFill>
        <p:spPr>
          <a:xfrm>
            <a:off x="4422775" y="2139315"/>
            <a:ext cx="1233805" cy="923925"/>
          </a:xfrm>
          <a:prstGeom prst="rect">
            <a:avLst/>
          </a:prstGeom>
        </p:spPr>
      </p:pic>
      <p:pic>
        <p:nvPicPr>
          <p:cNvPr id="4" name="图片 3"/>
          <p:cNvPicPr>
            <a:picLocks noChangeAspect="1"/>
          </p:cNvPicPr>
          <p:nvPr/>
        </p:nvPicPr>
        <p:blipFill>
          <a:blip r:embed="rId5"/>
          <a:stretch>
            <a:fillRect/>
          </a:stretch>
        </p:blipFill>
        <p:spPr>
          <a:xfrm>
            <a:off x="4289425" y="3679190"/>
            <a:ext cx="1367155" cy="833755"/>
          </a:xfrm>
          <a:prstGeom prst="rect">
            <a:avLst/>
          </a:prstGeom>
        </p:spPr>
      </p:pic>
      <p:pic>
        <p:nvPicPr>
          <p:cNvPr id="5" name="图片 4"/>
          <p:cNvPicPr>
            <a:picLocks noChangeAspect="1"/>
          </p:cNvPicPr>
          <p:nvPr/>
        </p:nvPicPr>
        <p:blipFill>
          <a:blip r:embed="rId6"/>
          <a:stretch>
            <a:fillRect/>
          </a:stretch>
        </p:blipFill>
        <p:spPr>
          <a:xfrm>
            <a:off x="2008505" y="1991360"/>
            <a:ext cx="1071880" cy="1071880"/>
          </a:xfrm>
          <a:prstGeom prst="rect">
            <a:avLst/>
          </a:prstGeom>
        </p:spPr>
      </p:pic>
      <p:pic>
        <p:nvPicPr>
          <p:cNvPr id="6" name="图片 5"/>
          <p:cNvPicPr>
            <a:picLocks noChangeAspect="1"/>
          </p:cNvPicPr>
          <p:nvPr/>
        </p:nvPicPr>
        <p:blipFill>
          <a:blip r:embed="rId7"/>
          <a:stretch>
            <a:fillRect/>
          </a:stretch>
        </p:blipFill>
        <p:spPr>
          <a:xfrm>
            <a:off x="2008505" y="3441065"/>
            <a:ext cx="1071880" cy="1071880"/>
          </a:xfrm>
          <a:prstGeom prst="rect">
            <a:avLst/>
          </a:prstGeom>
        </p:spPr>
      </p:pic>
      <p:pic>
        <p:nvPicPr>
          <p:cNvPr id="7" name="图片 6"/>
          <p:cNvPicPr>
            <a:picLocks noChangeAspect="1"/>
          </p:cNvPicPr>
          <p:nvPr/>
        </p:nvPicPr>
        <p:blipFill>
          <a:blip r:embed="rId8"/>
          <a:stretch>
            <a:fillRect/>
          </a:stretch>
        </p:blipFill>
        <p:spPr>
          <a:xfrm>
            <a:off x="2008505" y="4890770"/>
            <a:ext cx="1071880" cy="1071880"/>
          </a:xfrm>
          <a:prstGeom prst="rect">
            <a:avLst/>
          </a:prstGeom>
        </p:spPr>
      </p:pic>
      <p:pic>
        <p:nvPicPr>
          <p:cNvPr id="8" name="图片 7"/>
          <p:cNvPicPr>
            <a:picLocks noChangeAspect="1"/>
          </p:cNvPicPr>
          <p:nvPr/>
        </p:nvPicPr>
        <p:blipFill>
          <a:blip r:embed="rId9"/>
          <a:stretch>
            <a:fillRect/>
          </a:stretch>
        </p:blipFill>
        <p:spPr>
          <a:xfrm>
            <a:off x="6367145" y="5166995"/>
            <a:ext cx="1433830" cy="795655"/>
          </a:xfrm>
          <a:prstGeom prst="rect">
            <a:avLst/>
          </a:prstGeom>
        </p:spPr>
      </p:pic>
      <p:pic>
        <p:nvPicPr>
          <p:cNvPr id="9" name="图片 8"/>
          <p:cNvPicPr>
            <a:picLocks noChangeAspect="1"/>
          </p:cNvPicPr>
          <p:nvPr/>
        </p:nvPicPr>
        <p:blipFill>
          <a:blip r:embed="rId10"/>
          <a:stretch>
            <a:fillRect/>
          </a:stretch>
        </p:blipFill>
        <p:spPr>
          <a:xfrm>
            <a:off x="6553200" y="2139315"/>
            <a:ext cx="1071880" cy="1071880"/>
          </a:xfrm>
          <a:prstGeom prst="rect">
            <a:avLst/>
          </a:prstGeom>
        </p:spPr>
      </p:pic>
      <p:pic>
        <p:nvPicPr>
          <p:cNvPr id="11" name="图片 10"/>
          <p:cNvPicPr>
            <a:picLocks noChangeAspect="1"/>
          </p:cNvPicPr>
          <p:nvPr/>
        </p:nvPicPr>
        <p:blipFill>
          <a:blip r:embed="rId11"/>
          <a:stretch>
            <a:fillRect/>
          </a:stretch>
        </p:blipFill>
        <p:spPr>
          <a:xfrm>
            <a:off x="6543675" y="3455670"/>
            <a:ext cx="1081405" cy="1057275"/>
          </a:xfrm>
          <a:prstGeom prst="rect">
            <a:avLst/>
          </a:prstGeom>
        </p:spPr>
      </p:pic>
      <p:pic>
        <p:nvPicPr>
          <p:cNvPr id="15" name="图片 14"/>
          <p:cNvPicPr>
            <a:picLocks noChangeAspect="1"/>
          </p:cNvPicPr>
          <p:nvPr/>
        </p:nvPicPr>
        <p:blipFill>
          <a:blip r:embed="rId12"/>
          <a:stretch>
            <a:fillRect/>
          </a:stretch>
        </p:blipFill>
        <p:spPr>
          <a:xfrm>
            <a:off x="8512175" y="4891405"/>
            <a:ext cx="1071880" cy="1071880"/>
          </a:xfrm>
          <a:prstGeom prst="rect">
            <a:avLst/>
          </a:prstGeom>
        </p:spPr>
      </p:pic>
      <p:pic>
        <p:nvPicPr>
          <p:cNvPr id="16" name="图片 15"/>
          <p:cNvPicPr>
            <a:picLocks noChangeAspect="1"/>
          </p:cNvPicPr>
          <p:nvPr/>
        </p:nvPicPr>
        <p:blipFill>
          <a:blip r:embed="rId13"/>
          <a:stretch>
            <a:fillRect/>
          </a:stretch>
        </p:blipFill>
        <p:spPr>
          <a:xfrm>
            <a:off x="8512175" y="2246630"/>
            <a:ext cx="857250" cy="857250"/>
          </a:xfrm>
          <a:prstGeom prst="rect">
            <a:avLst/>
          </a:prstGeom>
        </p:spPr>
      </p:pic>
      <p:pic>
        <p:nvPicPr>
          <p:cNvPr id="17" name="图片 16"/>
          <p:cNvPicPr>
            <a:picLocks noChangeAspect="1"/>
          </p:cNvPicPr>
          <p:nvPr/>
        </p:nvPicPr>
        <p:blipFill>
          <a:blip r:embed="rId14"/>
          <a:stretch>
            <a:fillRect/>
          </a:stretch>
        </p:blipFill>
        <p:spPr>
          <a:xfrm>
            <a:off x="8512175" y="3417570"/>
            <a:ext cx="1009650" cy="1133475"/>
          </a:xfrm>
          <a:prstGeom prst="rect">
            <a:avLst/>
          </a:prstGeom>
        </p:spPr>
      </p:pic>
      <p:pic>
        <p:nvPicPr>
          <p:cNvPr id="18" name="图片 17"/>
          <p:cNvPicPr>
            <a:picLocks noChangeAspect="1"/>
          </p:cNvPicPr>
          <p:nvPr/>
        </p:nvPicPr>
        <p:blipFill>
          <a:blip r:embed="rId15"/>
          <a:stretch>
            <a:fillRect/>
          </a:stretch>
        </p:blipFill>
        <p:spPr>
          <a:xfrm>
            <a:off x="4289425" y="5166995"/>
            <a:ext cx="1428750" cy="800100"/>
          </a:xfrm>
          <a:prstGeom prst="rect">
            <a:avLst/>
          </a:prstGeom>
        </p:spPr>
      </p:pic>
    </p:spTree>
    <p:custDataLst>
      <p:tags r:id="rId1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custDataLst>
              <p:tags r:id="rId1"/>
            </p:custDataLst>
          </p:nvPr>
        </p:nvSpPr>
        <p:spPr>
          <a:xfrm>
            <a:off x="3244215" y="878205"/>
            <a:ext cx="5703570" cy="5703570"/>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rot="0">
            <a:off x="11537950" y="3085465"/>
            <a:ext cx="87630" cy="655955"/>
            <a:chOff x="17603" y="4507"/>
            <a:chExt cx="112" cy="838"/>
          </a:xfrm>
        </p:grpSpPr>
        <p:sp>
          <p:nvSpPr>
            <p:cNvPr id="19" name="椭圆 18"/>
            <p:cNvSpPr/>
            <p:nvPr>
              <p:custDataLst>
                <p:tags r:id="rId2"/>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3"/>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4"/>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5"/>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rot="0">
            <a:off x="560705" y="3085465"/>
            <a:ext cx="87630" cy="655955"/>
            <a:chOff x="17603" y="4507"/>
            <a:chExt cx="112" cy="838"/>
          </a:xfrm>
        </p:grpSpPr>
        <p:sp>
          <p:nvSpPr>
            <p:cNvPr id="29" name="椭圆 28"/>
            <p:cNvSpPr/>
            <p:nvPr>
              <p:custDataLst>
                <p:tags r:id="rId6"/>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7"/>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custDataLst>
                <p:tags r:id="rId8"/>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custDataLst>
                <p:tags r:id="rId9"/>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文本框 5"/>
          <p:cNvSpPr txBox="1"/>
          <p:nvPr/>
        </p:nvSpPr>
        <p:spPr>
          <a:xfrm>
            <a:off x="2219960" y="2722880"/>
            <a:ext cx="7752080" cy="1106805"/>
          </a:xfrm>
          <a:prstGeom prst="rect">
            <a:avLst/>
          </a:prstGeom>
          <a:noFill/>
        </p:spPr>
        <p:txBody>
          <a:bodyPr wrap="square" rtlCol="0" anchor="t">
            <a:spAutoFit/>
          </a:bodyPr>
          <a:p>
            <a:pPr algn="ctr">
              <a:buClrTx/>
              <a:buSzTx/>
              <a:buFontTx/>
            </a:pPr>
            <a:r>
              <a:rPr lang="zh-CN" altLang="en-US" sz="66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rPr>
              <a:t>框架和库</a:t>
            </a:r>
            <a:endParaRPr lang="zh-CN" altLang="en-US" sz="66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endParaRPr>
          </a:p>
        </p:txBody>
      </p:sp>
      <p:sp>
        <p:nvSpPr>
          <p:cNvPr id="3" name="文本框 2"/>
          <p:cNvSpPr txBox="1"/>
          <p:nvPr/>
        </p:nvSpPr>
        <p:spPr>
          <a:xfrm>
            <a:off x="5135880" y="1233805"/>
            <a:ext cx="1920240" cy="1322070"/>
          </a:xfrm>
          <a:prstGeom prst="rect">
            <a:avLst/>
          </a:prstGeom>
          <a:noFill/>
        </p:spPr>
        <p:txBody>
          <a:bodyPr wrap="square" rtlCol="0" anchor="t">
            <a:spAutoFit/>
          </a:bodyPr>
          <a:p>
            <a:pPr lvl="0" algn="ctr">
              <a:buClrTx/>
              <a:buSzTx/>
              <a:buFontTx/>
            </a:pPr>
            <a:r>
              <a:rPr lang="en-US" altLang="zh-CN" sz="8000">
                <a:ln>
                  <a:gradFill>
                    <a:gsLst>
                      <a:gs pos="0">
                        <a:srgbClr val="033E7C"/>
                      </a:gs>
                      <a:gs pos="61000">
                        <a:srgbClr val="033E7C">
                          <a:alpha val="0"/>
                        </a:srgbClr>
                      </a:gs>
                    </a:gsLst>
                    <a:lin ang="5400000" scaled="1"/>
                  </a:gradFill>
                </a:ln>
                <a:solidFill>
                  <a:schemeClr val="bg1"/>
                </a:solidFill>
                <a:effectLst/>
                <a:latin typeface="思源黑体 CN Heavy" panose="020B0A00000000000000" charset="-122"/>
                <a:ea typeface="思源黑体 CN Heavy" panose="020B0A00000000000000" charset="-122"/>
                <a:sym typeface="+mn-ea"/>
              </a:rPr>
              <a:t>03</a:t>
            </a:r>
            <a:endParaRPr lang="en-US" altLang="zh-CN" sz="8000">
              <a:ln>
                <a:gradFill>
                  <a:gsLst>
                    <a:gs pos="0">
                      <a:srgbClr val="033E7C"/>
                    </a:gs>
                    <a:gs pos="61000">
                      <a:srgbClr val="033E7C">
                        <a:alpha val="0"/>
                      </a:srgbClr>
                    </a:gs>
                  </a:gsLst>
                  <a:lin ang="5400000" scaled="1"/>
                </a:gradFill>
              </a:ln>
              <a:solidFill>
                <a:schemeClr val="bg1"/>
              </a:solidFill>
              <a:effectLst/>
              <a:latin typeface="思源黑体 CN Heavy" panose="020B0A00000000000000" charset="-122"/>
              <a:ea typeface="思源黑体 CN Heavy" panose="020B0A00000000000000" charset="-122"/>
              <a:sym typeface="+mn-ea"/>
            </a:endParaRPr>
          </a:p>
        </p:txBody>
      </p:sp>
      <p:grpSp>
        <p:nvGrpSpPr>
          <p:cNvPr id="4" name="组合 3"/>
          <p:cNvGrpSpPr/>
          <p:nvPr/>
        </p:nvGrpSpPr>
        <p:grpSpPr>
          <a:xfrm>
            <a:off x="5168900" y="2015709"/>
            <a:ext cx="1854200" cy="306503"/>
            <a:chOff x="6066" y="6483"/>
            <a:chExt cx="3350" cy="704"/>
          </a:xfrm>
        </p:grpSpPr>
        <p:sp>
          <p:nvSpPr>
            <p:cNvPr id="22" name="圆角矩形 21"/>
            <p:cNvSpPr/>
            <p:nvPr/>
          </p:nvSpPr>
          <p:spPr>
            <a:xfrm>
              <a:off x="6066" y="6500"/>
              <a:ext cx="3350" cy="668"/>
            </a:xfrm>
            <a:prstGeom prst="roundRect">
              <a:avLst>
                <a:gd name="adj" fmla="val 50000"/>
              </a:avLst>
            </a:prstGeom>
            <a:solidFill>
              <a:srgbClr val="FABC7F"/>
            </a:solidFill>
            <a:ln>
              <a:solidFill>
                <a:srgbClr val="FABC7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2" name="文本框 31"/>
            <p:cNvSpPr txBox="1"/>
            <p:nvPr/>
          </p:nvSpPr>
          <p:spPr>
            <a:xfrm>
              <a:off x="6334" y="6483"/>
              <a:ext cx="2874" cy="704"/>
            </a:xfrm>
            <a:prstGeom prst="rect">
              <a:avLst/>
            </a:prstGeom>
            <a:noFill/>
          </p:spPr>
          <p:txBody>
            <a:bodyPr wrap="square" rtlCol="0">
              <a:spAutoFit/>
            </a:bodyPr>
            <a:p>
              <a:pPr algn="ctr"/>
              <a:r>
                <a:rPr lang="zh-CN" altLang="en-US" sz="1400">
                  <a:solidFill>
                    <a:schemeClr val="bg1"/>
                  </a:solidFill>
                  <a:latin typeface="思源黑体 CN Bold" panose="020B0800000000000000" charset="-122"/>
                  <a:ea typeface="思源黑体 CN Bold" panose="020B0800000000000000" charset="-122"/>
                </a:rPr>
                <a:t>第三部分</a:t>
              </a:r>
              <a:endParaRPr lang="zh-CN" altLang="en-US" sz="1400">
                <a:solidFill>
                  <a:schemeClr val="bg1"/>
                </a:solidFill>
                <a:latin typeface="思源黑体 CN Bold" panose="020B0800000000000000" charset="-122"/>
                <a:ea typeface="思源黑体 CN Bold" panose="020B0800000000000000" charset="-122"/>
              </a:endParaRPr>
            </a:p>
          </p:txBody>
        </p:sp>
      </p:grpSp>
      <p:grpSp>
        <p:nvGrpSpPr>
          <p:cNvPr id="61" name="组合 60"/>
          <p:cNvGrpSpPr/>
          <p:nvPr/>
        </p:nvGrpSpPr>
        <p:grpSpPr>
          <a:xfrm rot="0">
            <a:off x="0" y="5510530"/>
            <a:ext cx="12192000" cy="1415415"/>
            <a:chOff x="0" y="8917"/>
            <a:chExt cx="19200" cy="1990"/>
          </a:xfrm>
        </p:grpSpPr>
        <p:sp>
          <p:nvSpPr>
            <p:cNvPr id="7" name="任意多边形 6"/>
            <p:cNvSpPr/>
            <p:nvPr>
              <p:custDataLst>
                <p:tags r:id="rId10"/>
              </p:custDataLst>
            </p:nvPr>
          </p:nvSpPr>
          <p:spPr>
            <a:xfrm>
              <a:off x="0" y="8917"/>
              <a:ext cx="19200" cy="1216"/>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 name="任意多边形 7"/>
            <p:cNvSpPr/>
            <p:nvPr>
              <p:custDataLst>
                <p:tags r:id="rId11"/>
              </p:custDataLst>
            </p:nvPr>
          </p:nvSpPr>
          <p:spPr>
            <a:xfrm>
              <a:off x="0" y="9131"/>
              <a:ext cx="19200" cy="1776"/>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12" name="组合 11"/>
          <p:cNvGrpSpPr/>
          <p:nvPr/>
        </p:nvGrpSpPr>
        <p:grpSpPr>
          <a:xfrm rot="0">
            <a:off x="11373485" y="719455"/>
            <a:ext cx="234950" cy="121920"/>
            <a:chOff x="17935" y="1176"/>
            <a:chExt cx="412" cy="294"/>
          </a:xfrm>
        </p:grpSpPr>
        <p:cxnSp>
          <p:nvCxnSpPr>
            <p:cNvPr id="14" name="直接连接符 13"/>
            <p:cNvCxnSpPr/>
            <p:nvPr>
              <p:custDataLst>
                <p:tags r:id="rId12"/>
              </p:custDataLst>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4"/>
              </p:custDataLst>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5625465" y="4905375"/>
            <a:ext cx="941070" cy="275590"/>
          </a:xfrm>
          <a:prstGeom prst="rect">
            <a:avLst/>
          </a:prstGeom>
          <a:noFill/>
        </p:spPr>
        <p:txBody>
          <a:bodyPr wrap="square" rtlCol="0">
            <a:spAutoFit/>
          </a:bodyPr>
          <a:p>
            <a:pPr algn="dist"/>
            <a:r>
              <a:rPr lang="en-US" altLang="zh-CN" sz="1200">
                <a:solidFill>
                  <a:srgbClr val="033E7C"/>
                </a:solidFill>
                <a:latin typeface="思源黑体 CN Bold" panose="020B0800000000000000" charset="-122"/>
                <a:ea typeface="思源黑体 CN Bold" panose="020B0800000000000000" charset="-122"/>
              </a:rPr>
              <a:t>03  /  04</a:t>
            </a:r>
            <a:endParaRPr lang="en-US" altLang="zh-CN" sz="1200">
              <a:solidFill>
                <a:srgbClr val="033E7C"/>
              </a:solidFill>
              <a:latin typeface="思源黑体 CN Bold" panose="020B0800000000000000" charset="-122"/>
              <a:ea typeface="思源黑体 CN Bold" panose="020B0800000000000000" charset="-122"/>
            </a:endParaRPr>
          </a:p>
        </p:txBody>
      </p:sp>
      <p:pic>
        <p:nvPicPr>
          <p:cNvPr id="13" name="图片 12" descr="logo_00"/>
          <p:cNvPicPr>
            <a:picLocks noChangeAspect="1"/>
          </p:cNvPicPr>
          <p:nvPr>
            <p:custDataLst>
              <p:tags r:id="rId15"/>
            </p:custDataLst>
          </p:nvPr>
        </p:nvPicPr>
        <p:blipFill>
          <a:blip r:embed="rId16"/>
          <a:stretch>
            <a:fillRect/>
          </a:stretch>
        </p:blipFill>
        <p:spPr>
          <a:xfrm>
            <a:off x="455930" y="318135"/>
            <a:ext cx="1967865" cy="819785"/>
          </a:xfrm>
          <a:prstGeom prst="rect">
            <a:avLst/>
          </a:prstGeom>
        </p:spPr>
      </p:pic>
    </p:spTree>
    <p:custDataLst>
      <p:tags r:id="rId1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5401310" cy="645160"/>
            <a:chOff x="728" y="654"/>
            <a:chExt cx="8506"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03"/>
              <a:ext cx="7197"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什么是库？什么</a:t>
              </a:r>
              <a:r>
                <a:rPr lang="zh-CN" altLang="en-US" sz="2800">
                  <a:solidFill>
                    <a:srgbClr val="033E7C"/>
                  </a:solidFill>
                  <a:effectLst/>
                  <a:latin typeface="思源黑体 CN Heavy" panose="020B0A00000000000000" charset="-122"/>
                  <a:ea typeface="思源黑体 CN Heavy" panose="020B0A00000000000000" charset="-122"/>
                  <a:sym typeface="+mn-ea"/>
                </a:rPr>
                <a:t>是框架？</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03</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sp>
        <p:nvSpPr>
          <p:cNvPr id="6" name="文本框 5"/>
          <p:cNvSpPr txBox="1"/>
          <p:nvPr/>
        </p:nvSpPr>
        <p:spPr>
          <a:xfrm>
            <a:off x="1015365" y="1313180"/>
            <a:ext cx="10643870" cy="1669415"/>
          </a:xfrm>
          <a:prstGeom prst="rect">
            <a:avLst/>
          </a:prstGeom>
          <a:noFill/>
        </p:spPr>
        <p:txBody>
          <a:bodyPr wrap="none" rtlCol="0">
            <a:noAutofit/>
          </a:bodyPr>
          <a:p>
            <a:pPr algn="l">
              <a:lnSpc>
                <a:spcPct val="170000"/>
              </a:lnSpc>
            </a:pPr>
            <a:r>
              <a:rPr b="1">
                <a:solidFill>
                  <a:srgbClr val="033E7C"/>
                </a:solidFill>
                <a:latin typeface="+mn-ea"/>
              </a:rPr>
              <a:t>前端库（Library）</a:t>
            </a:r>
            <a:r>
              <a:rPr>
                <a:latin typeface="+mn-ea"/>
              </a:rPr>
              <a:t>是一个小巧灵活的代码库，通常专注于解决某个特定问题和提供某个具体功能，</a:t>
            </a:r>
            <a:endParaRPr>
              <a:latin typeface="+mn-ea"/>
            </a:endParaRPr>
          </a:p>
          <a:p>
            <a:pPr algn="l">
              <a:lnSpc>
                <a:spcPct val="170000"/>
              </a:lnSpc>
            </a:pPr>
            <a:r>
              <a:rPr>
                <a:latin typeface="+mn-ea"/>
              </a:rPr>
              <a:t>例如DOM操作、动画效果、表单验证等，开发人员可以根据需要灵活组合使用。</a:t>
            </a:r>
            <a:endParaRPr>
              <a:latin typeface="+mn-ea"/>
            </a:endParaRPr>
          </a:p>
          <a:p>
            <a:pPr algn="l">
              <a:lnSpc>
                <a:spcPct val="170000"/>
              </a:lnSpc>
            </a:pPr>
            <a:r>
              <a:rPr>
                <a:latin typeface="+mn-ea"/>
              </a:rPr>
              <a:t>前端库通常不提供完整的应用程序体系结构，而是更注重解决局部问题。</a:t>
            </a:r>
            <a:endParaRPr>
              <a:latin typeface="+mn-ea"/>
            </a:endParaRPr>
          </a:p>
        </p:txBody>
      </p:sp>
      <p:sp>
        <p:nvSpPr>
          <p:cNvPr id="2" name="文本框 1"/>
          <p:cNvSpPr txBox="1"/>
          <p:nvPr/>
        </p:nvSpPr>
        <p:spPr>
          <a:xfrm>
            <a:off x="1015365" y="3477895"/>
            <a:ext cx="10643870" cy="1669415"/>
          </a:xfrm>
          <a:prstGeom prst="rect">
            <a:avLst/>
          </a:prstGeom>
          <a:noFill/>
        </p:spPr>
        <p:txBody>
          <a:bodyPr wrap="none" rtlCol="0">
            <a:noAutofit/>
          </a:bodyPr>
          <a:p>
            <a:pPr algn="l">
              <a:lnSpc>
                <a:spcPct val="170000"/>
              </a:lnSpc>
            </a:pPr>
            <a:r>
              <a:rPr b="1">
                <a:solidFill>
                  <a:srgbClr val="033E7C"/>
                </a:solidFill>
                <a:latin typeface="+mn-ea"/>
              </a:rPr>
              <a:t>前端框架（Framework）</a:t>
            </a:r>
            <a:r>
              <a:rPr>
                <a:latin typeface="+mn-ea"/>
              </a:rPr>
              <a:t>是一个全面的解决方案，通过一系列的规则、工具和API来指导和约束开发者，</a:t>
            </a:r>
            <a:endParaRPr>
              <a:latin typeface="+mn-ea"/>
            </a:endParaRPr>
          </a:p>
          <a:p>
            <a:pPr algn="l">
              <a:lnSpc>
                <a:spcPct val="170000"/>
              </a:lnSpc>
            </a:pPr>
            <a:r>
              <a:rPr>
                <a:latin typeface="+mn-ea"/>
              </a:rPr>
              <a:t>从而使得开发者能够快速地搭建出一个完整的应用。前端框架通常提供了一整套的体系结构和工具，</a:t>
            </a:r>
            <a:endParaRPr>
              <a:latin typeface="+mn-ea"/>
            </a:endParaRPr>
          </a:p>
          <a:p>
            <a:pPr algn="l">
              <a:lnSpc>
                <a:spcPct val="170000"/>
              </a:lnSpc>
            </a:pPr>
            <a:r>
              <a:rPr>
                <a:latin typeface="+mn-ea"/>
              </a:rPr>
              <a:t>例如数据绑定、路由、组件化、状态管理等，旨在优化开发流程，提高代码的可维护性和复用性。</a:t>
            </a:r>
            <a:endParaRPr>
              <a:latin typeface="+mn-ea"/>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5401310" cy="645160"/>
            <a:chOff x="728" y="654"/>
            <a:chExt cx="8506"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03"/>
              <a:ext cx="7197"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为什么需要库和框架？</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03</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sp>
        <p:nvSpPr>
          <p:cNvPr id="6" name="文本框 5"/>
          <p:cNvSpPr txBox="1"/>
          <p:nvPr/>
        </p:nvSpPr>
        <p:spPr>
          <a:xfrm>
            <a:off x="925830" y="1411605"/>
            <a:ext cx="8869680" cy="423545"/>
          </a:xfrm>
          <a:prstGeom prst="rect">
            <a:avLst/>
          </a:prstGeom>
          <a:noFill/>
        </p:spPr>
        <p:txBody>
          <a:bodyPr wrap="none" rtlCol="0">
            <a:spAutoFit/>
          </a:bodyPr>
          <a:p>
            <a:pPr algn="l">
              <a:lnSpc>
                <a:spcPct val="120000"/>
              </a:lnSpc>
            </a:pPr>
            <a:r>
              <a:rPr>
                <a:latin typeface="+mn-ea"/>
              </a:rPr>
              <a:t>为了提高开发效率、简化代码编写、提供可重用的解决方案以及改进代码的可维护性。</a:t>
            </a:r>
            <a:endParaRPr>
              <a:latin typeface="+mn-ea"/>
            </a:endParaRPr>
          </a:p>
        </p:txBody>
      </p:sp>
      <p:sp>
        <p:nvSpPr>
          <p:cNvPr id="8" name="文本框 7"/>
          <p:cNvSpPr txBox="1"/>
          <p:nvPr/>
        </p:nvSpPr>
        <p:spPr>
          <a:xfrm>
            <a:off x="1015365" y="2428240"/>
            <a:ext cx="4064000" cy="3830955"/>
          </a:xfrm>
          <a:prstGeom prst="rect">
            <a:avLst/>
          </a:prstGeom>
          <a:noFill/>
        </p:spPr>
        <p:txBody>
          <a:bodyPr wrap="square" rtlCol="0">
            <a:spAutoFit/>
          </a:bodyPr>
          <a:p>
            <a:pPr>
              <a:lnSpc>
                <a:spcPct val="150000"/>
              </a:lnSpc>
            </a:pPr>
            <a:r>
              <a:rPr lang="en-US" altLang="zh-CN"/>
              <a:t>1</a:t>
            </a:r>
            <a:r>
              <a:rPr lang="zh-CN" altLang="en-US"/>
              <a:t>、提高开发效率</a:t>
            </a:r>
            <a:endParaRPr lang="zh-CN" altLang="en-US"/>
          </a:p>
          <a:p>
            <a:pPr>
              <a:lnSpc>
                <a:spcPct val="150000"/>
              </a:lnSpc>
            </a:pPr>
            <a:r>
              <a:rPr lang="en-US" altLang="zh-CN"/>
              <a:t>2</a:t>
            </a:r>
            <a:r>
              <a:rPr lang="zh-CN" altLang="en-US"/>
              <a:t>、简化代码编写</a:t>
            </a:r>
            <a:endParaRPr lang="zh-CN" altLang="en-US"/>
          </a:p>
          <a:p>
            <a:pPr>
              <a:lnSpc>
                <a:spcPct val="150000"/>
              </a:lnSpc>
            </a:pPr>
            <a:r>
              <a:rPr lang="en-US" altLang="zh-CN"/>
              <a:t>3</a:t>
            </a:r>
            <a:r>
              <a:rPr lang="zh-CN" altLang="en-US"/>
              <a:t>、提供可重用的组件</a:t>
            </a:r>
            <a:endParaRPr lang="zh-CN" altLang="en-US"/>
          </a:p>
          <a:p>
            <a:pPr>
              <a:lnSpc>
                <a:spcPct val="150000"/>
              </a:lnSpc>
            </a:pPr>
            <a:r>
              <a:rPr lang="en-US" altLang="zh-CN"/>
              <a:t>4</a:t>
            </a:r>
            <a:r>
              <a:rPr lang="zh-CN" altLang="en-US"/>
              <a:t>、标准化和一致性</a:t>
            </a:r>
            <a:endParaRPr lang="zh-CN" altLang="en-US"/>
          </a:p>
          <a:p>
            <a:pPr>
              <a:lnSpc>
                <a:spcPct val="150000"/>
              </a:lnSpc>
            </a:pPr>
            <a:r>
              <a:rPr lang="en-US" altLang="zh-CN"/>
              <a:t>5</a:t>
            </a:r>
            <a:r>
              <a:rPr lang="zh-CN" altLang="en-US"/>
              <a:t>、解决跨浏览器兼容性问题</a:t>
            </a:r>
            <a:endParaRPr lang="zh-CN" altLang="en-US"/>
          </a:p>
          <a:p>
            <a:pPr>
              <a:lnSpc>
                <a:spcPct val="150000"/>
              </a:lnSpc>
            </a:pPr>
            <a:r>
              <a:rPr lang="en-US" altLang="zh-CN"/>
              <a:t>6</a:t>
            </a:r>
            <a:r>
              <a:rPr lang="zh-CN" altLang="en-US"/>
              <a:t>、支持模块化开发</a:t>
            </a:r>
            <a:endParaRPr lang="zh-CN" altLang="en-US"/>
          </a:p>
          <a:p>
            <a:pPr>
              <a:lnSpc>
                <a:spcPct val="150000"/>
              </a:lnSpc>
            </a:pPr>
            <a:r>
              <a:rPr lang="en-US" altLang="zh-CN"/>
              <a:t>7</a:t>
            </a:r>
            <a:r>
              <a:rPr lang="zh-CN" altLang="en-US"/>
              <a:t>、社区</a:t>
            </a:r>
            <a:r>
              <a:rPr lang="zh-CN" altLang="en-US"/>
              <a:t>支持</a:t>
            </a:r>
            <a:endParaRPr lang="zh-CN" altLang="en-US"/>
          </a:p>
          <a:p>
            <a:pPr>
              <a:lnSpc>
                <a:spcPct val="150000"/>
              </a:lnSpc>
            </a:pPr>
            <a:r>
              <a:rPr lang="en-US" altLang="zh-CN"/>
              <a:t>8</a:t>
            </a:r>
            <a:r>
              <a:rPr lang="zh-CN" altLang="en-US"/>
              <a:t>、提高安全性</a:t>
            </a:r>
            <a:endParaRPr lang="zh-CN" altLang="en-US"/>
          </a:p>
          <a:p>
            <a:pPr>
              <a:lnSpc>
                <a:spcPct val="150000"/>
              </a:lnSpc>
            </a:pPr>
            <a:r>
              <a:rPr lang="en-US" altLang="zh-CN"/>
              <a:t>9</a:t>
            </a:r>
            <a:r>
              <a:rPr lang="zh-CN" altLang="en-US"/>
              <a:t>、跨平台开发</a:t>
            </a:r>
            <a:endParaRPr lang="zh-CN" altLang="en-US"/>
          </a:p>
        </p:txBody>
      </p:sp>
      <p:pic>
        <p:nvPicPr>
          <p:cNvPr id="11" name="图片 10"/>
          <p:cNvPicPr>
            <a:picLocks noChangeAspect="1"/>
          </p:cNvPicPr>
          <p:nvPr/>
        </p:nvPicPr>
        <p:blipFill>
          <a:blip r:embed="rId4"/>
          <a:stretch>
            <a:fillRect/>
          </a:stretch>
        </p:blipFill>
        <p:spPr>
          <a:xfrm>
            <a:off x="7146925" y="2520950"/>
            <a:ext cx="3590925" cy="3590925"/>
          </a:xfrm>
          <a:prstGeom prst="rect">
            <a:avLst/>
          </a:prstGeom>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578225" cy="645160"/>
            <a:chOff x="728" y="654"/>
            <a:chExt cx="5635"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03"/>
              <a:ext cx="4326"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主流框架和库</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03</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pic>
        <p:nvPicPr>
          <p:cNvPr id="2" name="图片 1"/>
          <p:cNvPicPr>
            <a:picLocks noChangeAspect="1"/>
          </p:cNvPicPr>
          <p:nvPr/>
        </p:nvPicPr>
        <p:blipFill>
          <a:blip r:embed="rId4"/>
          <a:stretch>
            <a:fillRect/>
          </a:stretch>
        </p:blipFill>
        <p:spPr>
          <a:xfrm>
            <a:off x="2059305" y="3840480"/>
            <a:ext cx="1148080" cy="995680"/>
          </a:xfrm>
          <a:prstGeom prst="rect">
            <a:avLst/>
          </a:prstGeom>
        </p:spPr>
      </p:pic>
      <p:pic>
        <p:nvPicPr>
          <p:cNvPr id="3" name="图片 2"/>
          <p:cNvPicPr>
            <a:picLocks noChangeAspect="1"/>
          </p:cNvPicPr>
          <p:nvPr/>
        </p:nvPicPr>
        <p:blipFill>
          <a:blip r:embed="rId5"/>
          <a:stretch>
            <a:fillRect/>
          </a:stretch>
        </p:blipFill>
        <p:spPr>
          <a:xfrm>
            <a:off x="4220845" y="3840480"/>
            <a:ext cx="1148080" cy="995680"/>
          </a:xfrm>
          <a:prstGeom prst="rect">
            <a:avLst/>
          </a:prstGeom>
        </p:spPr>
      </p:pic>
      <p:pic>
        <p:nvPicPr>
          <p:cNvPr id="4" name="图片 3"/>
          <p:cNvPicPr>
            <a:picLocks noChangeAspect="1"/>
          </p:cNvPicPr>
          <p:nvPr/>
        </p:nvPicPr>
        <p:blipFill>
          <a:blip r:embed="rId6"/>
          <a:stretch>
            <a:fillRect/>
          </a:stretch>
        </p:blipFill>
        <p:spPr>
          <a:xfrm>
            <a:off x="6389370" y="3764280"/>
            <a:ext cx="1071880" cy="1071880"/>
          </a:xfrm>
          <a:prstGeom prst="rect">
            <a:avLst/>
          </a:prstGeom>
        </p:spPr>
      </p:pic>
      <p:pic>
        <p:nvPicPr>
          <p:cNvPr id="5" name="图片 4"/>
          <p:cNvPicPr>
            <a:picLocks noChangeAspect="1"/>
          </p:cNvPicPr>
          <p:nvPr/>
        </p:nvPicPr>
        <p:blipFill>
          <a:blip r:embed="rId7"/>
          <a:stretch>
            <a:fillRect/>
          </a:stretch>
        </p:blipFill>
        <p:spPr>
          <a:xfrm>
            <a:off x="8488045" y="3837305"/>
            <a:ext cx="1447800" cy="790575"/>
          </a:xfrm>
          <a:prstGeom prst="rect">
            <a:avLst/>
          </a:prstGeom>
        </p:spPr>
      </p:pic>
      <p:sp>
        <p:nvSpPr>
          <p:cNvPr id="6" name="文本框 5"/>
          <p:cNvSpPr txBox="1"/>
          <p:nvPr/>
        </p:nvSpPr>
        <p:spPr>
          <a:xfrm>
            <a:off x="1015365" y="1514475"/>
            <a:ext cx="10685780" cy="755650"/>
          </a:xfrm>
          <a:prstGeom prst="rect">
            <a:avLst/>
          </a:prstGeom>
          <a:noFill/>
        </p:spPr>
        <p:txBody>
          <a:bodyPr wrap="none" rtlCol="0">
            <a:spAutoFit/>
          </a:bodyPr>
          <a:p>
            <a:pPr algn="l">
              <a:lnSpc>
                <a:spcPct val="120000"/>
              </a:lnSpc>
            </a:pPr>
            <a:r>
              <a:rPr lang="zh-CN" altLang="en-US"/>
              <a:t>前端三大框架（React, Vue.js</a:t>
            </a:r>
            <a:r>
              <a:rPr lang="en-US" altLang="zh-CN"/>
              <a:t>, </a:t>
            </a:r>
            <a:r>
              <a:rPr lang="zh-CN" altLang="en-US">
                <a:sym typeface="+mn-ea"/>
              </a:rPr>
              <a:t>Angular</a:t>
            </a:r>
            <a:r>
              <a:rPr lang="zh-CN" altLang="en-US"/>
              <a:t>）以及jQuery是广泛用于构建现代Web应用程序的前端开发工具，</a:t>
            </a:r>
            <a:br>
              <a:rPr lang="zh-CN" altLang="en-US"/>
            </a:br>
            <a:r>
              <a:rPr lang="zh-CN" altLang="en-US"/>
              <a:t>它们提供了不同的方法来管理和交互网页元素。</a:t>
            </a:r>
            <a:endParaRPr lang="zh-CN" altLang="en-US"/>
          </a:p>
        </p:txBody>
      </p:sp>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64465"/>
            <a:ext cx="4646930" cy="868680"/>
            <a:chOff x="728" y="654"/>
            <a:chExt cx="7318" cy="1368"/>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03"/>
              <a:ext cx="6009" cy="1319"/>
            </a:xfrm>
            <a:prstGeom prst="rect">
              <a:avLst/>
            </a:prstGeom>
            <a:noFill/>
          </p:spPr>
          <p:txBody>
            <a:bodyPr wrap="square" rtlCol="0" anchor="t">
              <a:no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组件化开发</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03</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pic>
        <p:nvPicPr>
          <p:cNvPr id="3" name="图片 2"/>
          <p:cNvPicPr>
            <a:picLocks noChangeAspect="1"/>
          </p:cNvPicPr>
          <p:nvPr/>
        </p:nvPicPr>
        <p:blipFill>
          <a:blip r:embed="rId4"/>
          <a:stretch>
            <a:fillRect/>
          </a:stretch>
        </p:blipFill>
        <p:spPr>
          <a:xfrm>
            <a:off x="5834380" y="1986280"/>
            <a:ext cx="5459095" cy="3996055"/>
          </a:xfrm>
          <a:prstGeom prst="rect">
            <a:avLst/>
          </a:prstGeom>
        </p:spPr>
      </p:pic>
      <p:pic>
        <p:nvPicPr>
          <p:cNvPr id="7" name="图片 6"/>
          <p:cNvPicPr>
            <a:picLocks noChangeAspect="1"/>
          </p:cNvPicPr>
          <p:nvPr/>
        </p:nvPicPr>
        <p:blipFill>
          <a:blip r:embed="rId5"/>
          <a:stretch>
            <a:fillRect/>
          </a:stretch>
        </p:blipFill>
        <p:spPr>
          <a:xfrm>
            <a:off x="1443990" y="2291080"/>
            <a:ext cx="1071880" cy="1071880"/>
          </a:xfrm>
          <a:prstGeom prst="rect">
            <a:avLst/>
          </a:prstGeom>
        </p:spPr>
      </p:pic>
      <p:pic>
        <p:nvPicPr>
          <p:cNvPr id="9" name="图片 8"/>
          <p:cNvPicPr>
            <a:picLocks noChangeAspect="1"/>
          </p:cNvPicPr>
          <p:nvPr/>
        </p:nvPicPr>
        <p:blipFill>
          <a:blip r:embed="rId6"/>
          <a:stretch>
            <a:fillRect/>
          </a:stretch>
        </p:blipFill>
        <p:spPr>
          <a:xfrm>
            <a:off x="1443990" y="3959225"/>
            <a:ext cx="995680" cy="1148080"/>
          </a:xfrm>
          <a:prstGeom prst="rect">
            <a:avLst/>
          </a:prstGeom>
        </p:spPr>
      </p:pic>
      <p:sp>
        <p:nvSpPr>
          <p:cNvPr id="11" name="文本框 10"/>
          <p:cNvSpPr txBox="1"/>
          <p:nvPr/>
        </p:nvSpPr>
        <p:spPr>
          <a:xfrm>
            <a:off x="1015365" y="1325880"/>
            <a:ext cx="10927080" cy="368300"/>
          </a:xfrm>
          <a:prstGeom prst="rect">
            <a:avLst/>
          </a:prstGeom>
          <a:noFill/>
        </p:spPr>
        <p:txBody>
          <a:bodyPr wrap="none" rtlCol="0">
            <a:spAutoFit/>
          </a:bodyPr>
          <a:p>
            <a:pPr algn="l"/>
            <a:r>
              <a:rPr lang="zh-CN" altLang="en-US"/>
              <a:t>前端组件化开发是一种方法，将前端界面拆分为独立、可复用的组件，以提高代码的可维护性和开发效率。</a:t>
            </a:r>
            <a:endParaRPr lang="zh-CN" altLang="en-US"/>
          </a:p>
        </p:txBody>
      </p:sp>
      <p:sp>
        <p:nvSpPr>
          <p:cNvPr id="15" name="文本框 14"/>
          <p:cNvSpPr txBox="1"/>
          <p:nvPr/>
        </p:nvSpPr>
        <p:spPr>
          <a:xfrm>
            <a:off x="2657475" y="2642870"/>
            <a:ext cx="2633980" cy="368300"/>
          </a:xfrm>
          <a:prstGeom prst="rect">
            <a:avLst/>
          </a:prstGeom>
          <a:noFill/>
        </p:spPr>
        <p:txBody>
          <a:bodyPr wrap="none" rtlCol="0">
            <a:spAutoFit/>
          </a:bodyPr>
          <a:p>
            <a:pPr algn="l"/>
            <a:r>
              <a:rPr lang="zh-CN" altLang="en-US"/>
              <a:t>基于 React 构建的 UI 库</a:t>
            </a:r>
            <a:endParaRPr lang="zh-CN" altLang="en-US"/>
          </a:p>
        </p:txBody>
      </p:sp>
      <p:sp>
        <p:nvSpPr>
          <p:cNvPr id="16" name="文本框 15"/>
          <p:cNvSpPr txBox="1"/>
          <p:nvPr/>
        </p:nvSpPr>
        <p:spPr>
          <a:xfrm>
            <a:off x="2657475" y="4349115"/>
            <a:ext cx="2506980" cy="368300"/>
          </a:xfrm>
          <a:prstGeom prst="rect">
            <a:avLst/>
          </a:prstGeom>
          <a:noFill/>
        </p:spPr>
        <p:txBody>
          <a:bodyPr wrap="none" rtlCol="0">
            <a:spAutoFit/>
          </a:bodyPr>
          <a:p>
            <a:pPr algn="l"/>
            <a:r>
              <a:rPr lang="zh-CN" altLang="en-US"/>
              <a:t>基于 </a:t>
            </a:r>
            <a:r>
              <a:rPr lang="en-US" altLang="zh-CN"/>
              <a:t>VUE</a:t>
            </a:r>
            <a:r>
              <a:rPr lang="zh-CN" altLang="en-US"/>
              <a:t> 构建的 UI 库</a:t>
            </a:r>
            <a:endParaRPr lang="zh-CN" altLang="en-US"/>
          </a:p>
        </p:txBody>
      </p:sp>
    </p:spTree>
    <p:custDataLst>
      <p:tags r:id="rId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custDataLst>
              <p:tags r:id="rId1"/>
            </p:custDataLst>
          </p:nvPr>
        </p:nvSpPr>
        <p:spPr>
          <a:xfrm>
            <a:off x="3244215" y="878205"/>
            <a:ext cx="5703570" cy="5703570"/>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rot="0">
            <a:off x="11537950" y="3085465"/>
            <a:ext cx="87630" cy="655955"/>
            <a:chOff x="17603" y="4507"/>
            <a:chExt cx="112" cy="838"/>
          </a:xfrm>
        </p:grpSpPr>
        <p:sp>
          <p:nvSpPr>
            <p:cNvPr id="19" name="椭圆 18"/>
            <p:cNvSpPr/>
            <p:nvPr>
              <p:custDataLst>
                <p:tags r:id="rId2"/>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3"/>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4"/>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5"/>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rot="0">
            <a:off x="560705" y="3085465"/>
            <a:ext cx="87630" cy="655955"/>
            <a:chOff x="17603" y="4507"/>
            <a:chExt cx="112" cy="838"/>
          </a:xfrm>
        </p:grpSpPr>
        <p:sp>
          <p:nvSpPr>
            <p:cNvPr id="29" name="椭圆 28"/>
            <p:cNvSpPr/>
            <p:nvPr>
              <p:custDataLst>
                <p:tags r:id="rId6"/>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7"/>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custDataLst>
                <p:tags r:id="rId8"/>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custDataLst>
                <p:tags r:id="rId9"/>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文本框 5"/>
          <p:cNvSpPr txBox="1"/>
          <p:nvPr/>
        </p:nvSpPr>
        <p:spPr>
          <a:xfrm>
            <a:off x="2219960" y="2722880"/>
            <a:ext cx="7752080" cy="1106805"/>
          </a:xfrm>
          <a:prstGeom prst="rect">
            <a:avLst/>
          </a:prstGeom>
          <a:noFill/>
        </p:spPr>
        <p:txBody>
          <a:bodyPr wrap="square" rtlCol="0" anchor="t">
            <a:spAutoFit/>
          </a:bodyPr>
          <a:p>
            <a:pPr algn="ctr">
              <a:buClrTx/>
              <a:buSzTx/>
              <a:buFontTx/>
            </a:pPr>
            <a:r>
              <a:rPr lang="zh-CN" altLang="en-US" sz="66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rPr>
              <a:t>前端优化</a:t>
            </a:r>
            <a:endParaRPr lang="zh-CN" altLang="en-US" sz="66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endParaRPr>
          </a:p>
        </p:txBody>
      </p:sp>
      <p:sp>
        <p:nvSpPr>
          <p:cNvPr id="3" name="文本框 2"/>
          <p:cNvSpPr txBox="1"/>
          <p:nvPr/>
        </p:nvSpPr>
        <p:spPr>
          <a:xfrm>
            <a:off x="5135880" y="1233805"/>
            <a:ext cx="1920240" cy="1322070"/>
          </a:xfrm>
          <a:prstGeom prst="rect">
            <a:avLst/>
          </a:prstGeom>
          <a:noFill/>
        </p:spPr>
        <p:txBody>
          <a:bodyPr wrap="square" rtlCol="0" anchor="t">
            <a:spAutoFit/>
          </a:bodyPr>
          <a:p>
            <a:pPr lvl="0" algn="ctr">
              <a:buClrTx/>
              <a:buSzTx/>
              <a:buFontTx/>
            </a:pPr>
            <a:r>
              <a:rPr lang="en-US" altLang="zh-CN" sz="8000">
                <a:ln>
                  <a:gradFill>
                    <a:gsLst>
                      <a:gs pos="0">
                        <a:srgbClr val="033E7C"/>
                      </a:gs>
                      <a:gs pos="61000">
                        <a:srgbClr val="033E7C">
                          <a:alpha val="0"/>
                        </a:srgbClr>
                      </a:gs>
                    </a:gsLst>
                    <a:lin ang="5400000" scaled="1"/>
                  </a:gradFill>
                </a:ln>
                <a:solidFill>
                  <a:schemeClr val="bg1"/>
                </a:solidFill>
                <a:effectLst/>
                <a:latin typeface="思源黑体 CN Heavy" panose="020B0A00000000000000" charset="-122"/>
                <a:ea typeface="思源黑体 CN Heavy" panose="020B0A00000000000000" charset="-122"/>
                <a:sym typeface="+mn-ea"/>
              </a:rPr>
              <a:t>04</a:t>
            </a:r>
            <a:endParaRPr lang="en-US" altLang="zh-CN" sz="8000">
              <a:ln>
                <a:gradFill>
                  <a:gsLst>
                    <a:gs pos="0">
                      <a:srgbClr val="033E7C"/>
                    </a:gs>
                    <a:gs pos="61000">
                      <a:srgbClr val="033E7C">
                        <a:alpha val="0"/>
                      </a:srgbClr>
                    </a:gs>
                  </a:gsLst>
                  <a:lin ang="5400000" scaled="1"/>
                </a:gradFill>
              </a:ln>
              <a:solidFill>
                <a:schemeClr val="bg1"/>
              </a:solidFill>
              <a:effectLst/>
              <a:latin typeface="思源黑体 CN Heavy" panose="020B0A00000000000000" charset="-122"/>
              <a:ea typeface="思源黑体 CN Heavy" panose="020B0A00000000000000" charset="-122"/>
              <a:sym typeface="+mn-ea"/>
            </a:endParaRPr>
          </a:p>
        </p:txBody>
      </p:sp>
      <p:grpSp>
        <p:nvGrpSpPr>
          <p:cNvPr id="4" name="组合 3"/>
          <p:cNvGrpSpPr/>
          <p:nvPr/>
        </p:nvGrpSpPr>
        <p:grpSpPr>
          <a:xfrm>
            <a:off x="5168900" y="2015709"/>
            <a:ext cx="1854200" cy="306503"/>
            <a:chOff x="6066" y="6483"/>
            <a:chExt cx="3350" cy="704"/>
          </a:xfrm>
        </p:grpSpPr>
        <p:sp>
          <p:nvSpPr>
            <p:cNvPr id="22" name="圆角矩形 21"/>
            <p:cNvSpPr/>
            <p:nvPr/>
          </p:nvSpPr>
          <p:spPr>
            <a:xfrm>
              <a:off x="6066" y="6500"/>
              <a:ext cx="3350" cy="668"/>
            </a:xfrm>
            <a:prstGeom prst="roundRect">
              <a:avLst>
                <a:gd name="adj" fmla="val 50000"/>
              </a:avLst>
            </a:prstGeom>
            <a:solidFill>
              <a:srgbClr val="FABC7F"/>
            </a:solidFill>
            <a:ln>
              <a:solidFill>
                <a:srgbClr val="FABC7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2" name="文本框 31"/>
            <p:cNvSpPr txBox="1"/>
            <p:nvPr/>
          </p:nvSpPr>
          <p:spPr>
            <a:xfrm>
              <a:off x="6334" y="6483"/>
              <a:ext cx="2874" cy="704"/>
            </a:xfrm>
            <a:prstGeom prst="rect">
              <a:avLst/>
            </a:prstGeom>
            <a:noFill/>
          </p:spPr>
          <p:txBody>
            <a:bodyPr wrap="square" rtlCol="0">
              <a:spAutoFit/>
            </a:bodyPr>
            <a:p>
              <a:pPr algn="ctr"/>
              <a:r>
                <a:rPr lang="zh-CN" altLang="en-US" sz="1400">
                  <a:solidFill>
                    <a:schemeClr val="bg1"/>
                  </a:solidFill>
                  <a:latin typeface="思源黑体 CN Bold" panose="020B0800000000000000" charset="-122"/>
                  <a:ea typeface="思源黑体 CN Bold" panose="020B0800000000000000" charset="-122"/>
                </a:rPr>
                <a:t>第四部分</a:t>
              </a:r>
              <a:endParaRPr lang="zh-CN" altLang="en-US" sz="1400">
                <a:solidFill>
                  <a:schemeClr val="bg1"/>
                </a:solidFill>
                <a:latin typeface="思源黑体 CN Bold" panose="020B0800000000000000" charset="-122"/>
                <a:ea typeface="思源黑体 CN Bold" panose="020B0800000000000000" charset="-122"/>
              </a:endParaRPr>
            </a:p>
          </p:txBody>
        </p:sp>
      </p:grpSp>
      <p:grpSp>
        <p:nvGrpSpPr>
          <p:cNvPr id="61" name="组合 60"/>
          <p:cNvGrpSpPr/>
          <p:nvPr/>
        </p:nvGrpSpPr>
        <p:grpSpPr>
          <a:xfrm rot="0">
            <a:off x="0" y="5510530"/>
            <a:ext cx="12192000" cy="1415415"/>
            <a:chOff x="0" y="8917"/>
            <a:chExt cx="19200" cy="1990"/>
          </a:xfrm>
        </p:grpSpPr>
        <p:sp>
          <p:nvSpPr>
            <p:cNvPr id="7" name="任意多边形 6"/>
            <p:cNvSpPr/>
            <p:nvPr>
              <p:custDataLst>
                <p:tags r:id="rId10"/>
              </p:custDataLst>
            </p:nvPr>
          </p:nvSpPr>
          <p:spPr>
            <a:xfrm>
              <a:off x="0" y="8917"/>
              <a:ext cx="19200" cy="1216"/>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 name="任意多边形 7"/>
            <p:cNvSpPr/>
            <p:nvPr>
              <p:custDataLst>
                <p:tags r:id="rId11"/>
              </p:custDataLst>
            </p:nvPr>
          </p:nvSpPr>
          <p:spPr>
            <a:xfrm>
              <a:off x="0" y="9131"/>
              <a:ext cx="19200" cy="1776"/>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12" name="组合 11"/>
          <p:cNvGrpSpPr/>
          <p:nvPr/>
        </p:nvGrpSpPr>
        <p:grpSpPr>
          <a:xfrm rot="0">
            <a:off x="11373485" y="719455"/>
            <a:ext cx="234950" cy="121920"/>
            <a:chOff x="17935" y="1176"/>
            <a:chExt cx="412" cy="294"/>
          </a:xfrm>
        </p:grpSpPr>
        <p:cxnSp>
          <p:nvCxnSpPr>
            <p:cNvPr id="14" name="直接连接符 13"/>
            <p:cNvCxnSpPr/>
            <p:nvPr>
              <p:custDataLst>
                <p:tags r:id="rId12"/>
              </p:custDataLst>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4"/>
              </p:custDataLst>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5625465" y="4905375"/>
            <a:ext cx="941070" cy="275590"/>
          </a:xfrm>
          <a:prstGeom prst="rect">
            <a:avLst/>
          </a:prstGeom>
          <a:noFill/>
        </p:spPr>
        <p:txBody>
          <a:bodyPr wrap="square" rtlCol="0">
            <a:spAutoFit/>
          </a:bodyPr>
          <a:p>
            <a:pPr algn="dist"/>
            <a:r>
              <a:rPr lang="en-US" altLang="zh-CN" sz="1200">
                <a:solidFill>
                  <a:srgbClr val="033E7C"/>
                </a:solidFill>
                <a:latin typeface="思源黑体 CN Bold" panose="020B0800000000000000" charset="-122"/>
                <a:ea typeface="思源黑体 CN Bold" panose="020B0800000000000000" charset="-122"/>
              </a:rPr>
              <a:t>04  /  04</a:t>
            </a:r>
            <a:endParaRPr lang="en-US" altLang="zh-CN" sz="1200">
              <a:solidFill>
                <a:srgbClr val="033E7C"/>
              </a:solidFill>
              <a:latin typeface="思源黑体 CN Bold" panose="020B0800000000000000" charset="-122"/>
              <a:ea typeface="思源黑体 CN Bold" panose="020B0800000000000000" charset="-122"/>
            </a:endParaRPr>
          </a:p>
        </p:txBody>
      </p:sp>
      <p:pic>
        <p:nvPicPr>
          <p:cNvPr id="13" name="图片 12" descr="logo_00"/>
          <p:cNvPicPr>
            <a:picLocks noChangeAspect="1"/>
          </p:cNvPicPr>
          <p:nvPr>
            <p:custDataLst>
              <p:tags r:id="rId15"/>
            </p:custDataLst>
          </p:nvPr>
        </p:nvPicPr>
        <p:blipFill>
          <a:blip r:embed="rId16"/>
          <a:stretch>
            <a:fillRect/>
          </a:stretch>
        </p:blipFill>
        <p:spPr>
          <a:xfrm>
            <a:off x="455930" y="318135"/>
            <a:ext cx="1967865" cy="819785"/>
          </a:xfrm>
          <a:prstGeom prst="rect">
            <a:avLst/>
          </a:prstGeom>
        </p:spPr>
      </p:pic>
    </p:spTree>
    <p:custDataLst>
      <p:tags r:id="rId1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909060" cy="645160"/>
            <a:chOff x="728" y="654"/>
            <a:chExt cx="6156"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51"/>
              <a:ext cx="4847"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访问到页面的流程</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04</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pic>
        <p:nvPicPr>
          <p:cNvPr id="2" name="图片 1"/>
          <p:cNvPicPr>
            <a:picLocks noChangeAspect="1"/>
          </p:cNvPicPr>
          <p:nvPr/>
        </p:nvPicPr>
        <p:blipFill>
          <a:blip r:embed="rId4"/>
          <a:stretch>
            <a:fillRect/>
          </a:stretch>
        </p:blipFill>
        <p:spPr>
          <a:xfrm>
            <a:off x="1015365" y="2524760"/>
            <a:ext cx="9172575" cy="3952875"/>
          </a:xfrm>
          <a:prstGeom prst="rect">
            <a:avLst/>
          </a:prstGeom>
        </p:spPr>
      </p:pic>
      <p:sp>
        <p:nvSpPr>
          <p:cNvPr id="3" name="文本框 2"/>
          <p:cNvSpPr txBox="1"/>
          <p:nvPr/>
        </p:nvSpPr>
        <p:spPr>
          <a:xfrm>
            <a:off x="1015365" y="1261745"/>
            <a:ext cx="10495280" cy="810260"/>
          </a:xfrm>
          <a:prstGeom prst="rect">
            <a:avLst/>
          </a:prstGeom>
          <a:noFill/>
        </p:spPr>
        <p:txBody>
          <a:bodyPr wrap="none" rtlCol="0">
            <a:spAutoFit/>
          </a:bodyPr>
          <a:p>
            <a:pPr algn="l">
              <a:lnSpc>
                <a:spcPct val="130000"/>
              </a:lnSpc>
            </a:pPr>
            <a:r>
              <a:rPr lang="zh-CN" altLang="en-US"/>
              <a:t>访问页面的完整流程包括用户输入URL，浏览器进行DNS解析、建立连接、发起请求，服务器处理请求</a:t>
            </a:r>
            <a:endParaRPr lang="zh-CN" altLang="en-US"/>
          </a:p>
          <a:p>
            <a:pPr algn="l">
              <a:lnSpc>
                <a:spcPct val="130000"/>
              </a:lnSpc>
            </a:pPr>
            <a:r>
              <a:rPr lang="zh-CN" altLang="en-US"/>
              <a:t>并返回响应，最后浏览器解析HTML、加载资源、执行JavaScript，最终呈现页面给用户。</a:t>
            </a:r>
            <a:endParaRPr lang="zh-CN" altLang="en-US"/>
          </a:p>
        </p:txBody>
      </p:sp>
      <p:sp>
        <p:nvSpPr>
          <p:cNvPr id="4" name="圆角矩形 3"/>
          <p:cNvSpPr/>
          <p:nvPr/>
        </p:nvSpPr>
        <p:spPr>
          <a:xfrm>
            <a:off x="5161280" y="2677795"/>
            <a:ext cx="4773930" cy="3646805"/>
          </a:xfrm>
          <a:prstGeom prst="roundRect">
            <a:avLst/>
          </a:prstGeom>
          <a:noFill/>
          <a:ln w="28575">
            <a:solidFill>
              <a:schemeClr val="accent1"/>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578225" cy="645160"/>
            <a:chOff x="728" y="654"/>
            <a:chExt cx="5635"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03"/>
              <a:ext cx="4326"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资源层优化</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04</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sp>
        <p:nvSpPr>
          <p:cNvPr id="2" name="文本框 1"/>
          <p:cNvSpPr txBox="1"/>
          <p:nvPr/>
        </p:nvSpPr>
        <p:spPr>
          <a:xfrm>
            <a:off x="1015365" y="1093470"/>
            <a:ext cx="9605645" cy="368300"/>
          </a:xfrm>
          <a:prstGeom prst="rect">
            <a:avLst/>
          </a:prstGeom>
          <a:noFill/>
        </p:spPr>
        <p:txBody>
          <a:bodyPr wrap="none" rtlCol="0">
            <a:spAutoFit/>
          </a:bodyPr>
          <a:p>
            <a:pPr algn="l"/>
            <a:r>
              <a:rPr lang="zh-CN" altLang="en-US" b="1"/>
              <a:t>资源层优化主要涉及前端代码和文件的优化，以提高网页或Web应用程序的性能和加载速度。</a:t>
            </a:r>
            <a:endParaRPr lang="zh-CN" altLang="en-US" b="1"/>
          </a:p>
        </p:txBody>
      </p:sp>
      <p:sp>
        <p:nvSpPr>
          <p:cNvPr id="3" name="文本框 2"/>
          <p:cNvSpPr txBox="1"/>
          <p:nvPr/>
        </p:nvSpPr>
        <p:spPr>
          <a:xfrm>
            <a:off x="1131570" y="1984375"/>
            <a:ext cx="3148965" cy="3911600"/>
          </a:xfrm>
          <a:prstGeom prst="rect">
            <a:avLst/>
          </a:prstGeom>
          <a:noFill/>
        </p:spPr>
        <p:txBody>
          <a:bodyPr wrap="square" rtlCol="0">
            <a:spAutoFit/>
          </a:bodyPr>
          <a:p>
            <a:pPr>
              <a:lnSpc>
                <a:spcPct val="230000"/>
              </a:lnSpc>
            </a:pPr>
            <a:r>
              <a:rPr lang="en-US" altLang="zh-CN"/>
              <a:t>1</a:t>
            </a:r>
            <a:r>
              <a:rPr lang="zh-CN" altLang="en-US"/>
              <a:t>、代码精简和优化</a:t>
            </a:r>
            <a:br>
              <a:rPr lang="zh-CN" altLang="en-US"/>
            </a:br>
            <a:r>
              <a:rPr lang="en-US" altLang="zh-CN"/>
              <a:t>2</a:t>
            </a:r>
            <a:r>
              <a:rPr lang="zh-CN" altLang="en-US"/>
              <a:t>、图像和多媒体优化</a:t>
            </a:r>
            <a:endParaRPr lang="zh-CN" altLang="en-US"/>
          </a:p>
          <a:p>
            <a:pPr>
              <a:lnSpc>
                <a:spcPct val="230000"/>
              </a:lnSpc>
            </a:pPr>
            <a:r>
              <a:rPr lang="en-US" altLang="zh-CN"/>
              <a:t>3</a:t>
            </a:r>
            <a:r>
              <a:rPr lang="zh-CN" altLang="en-US"/>
              <a:t>、合并文件</a:t>
            </a:r>
            <a:endParaRPr lang="zh-CN" altLang="en-US"/>
          </a:p>
          <a:p>
            <a:pPr>
              <a:lnSpc>
                <a:spcPct val="230000"/>
              </a:lnSpc>
            </a:pPr>
            <a:r>
              <a:rPr lang="en-US" altLang="zh-CN"/>
              <a:t>4</a:t>
            </a:r>
            <a:r>
              <a:rPr lang="zh-CN" altLang="en-US"/>
              <a:t>、文件缓存</a:t>
            </a:r>
            <a:endParaRPr lang="zh-CN" altLang="en-US"/>
          </a:p>
          <a:p>
            <a:pPr>
              <a:lnSpc>
                <a:spcPct val="230000"/>
              </a:lnSpc>
            </a:pPr>
            <a:r>
              <a:rPr lang="en-US" altLang="zh-CN"/>
              <a:t>5</a:t>
            </a:r>
            <a:r>
              <a:rPr lang="zh-CN" altLang="en-US"/>
              <a:t>、异步加载</a:t>
            </a:r>
            <a:endParaRPr lang="zh-CN" altLang="en-US"/>
          </a:p>
          <a:p>
            <a:pPr>
              <a:lnSpc>
                <a:spcPct val="230000"/>
              </a:lnSpc>
            </a:pPr>
            <a:r>
              <a:rPr lang="en-US" altLang="zh-CN"/>
              <a:t>6</a:t>
            </a:r>
            <a:r>
              <a:rPr lang="zh-CN" altLang="en-US"/>
              <a:t>、字体优化</a:t>
            </a:r>
            <a:endParaRPr lang="zh-CN" altLang="en-US"/>
          </a:p>
        </p:txBody>
      </p:sp>
      <p:pic>
        <p:nvPicPr>
          <p:cNvPr id="6" name="图片 5"/>
          <p:cNvPicPr>
            <a:picLocks noChangeAspect="1"/>
          </p:cNvPicPr>
          <p:nvPr/>
        </p:nvPicPr>
        <p:blipFill>
          <a:blip r:embed="rId4"/>
          <a:stretch>
            <a:fillRect/>
          </a:stretch>
        </p:blipFill>
        <p:spPr>
          <a:xfrm>
            <a:off x="5606415" y="2268220"/>
            <a:ext cx="5200015" cy="3466465"/>
          </a:xfrm>
          <a:prstGeom prst="rect">
            <a:avLst/>
          </a:prstGeom>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578225" cy="645160"/>
            <a:chOff x="728" y="654"/>
            <a:chExt cx="5635"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03"/>
              <a:ext cx="4326"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网络层优化</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04</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sp>
        <p:nvSpPr>
          <p:cNvPr id="2" name="文本框 1"/>
          <p:cNvSpPr txBox="1"/>
          <p:nvPr/>
        </p:nvSpPr>
        <p:spPr>
          <a:xfrm>
            <a:off x="1015365" y="1027430"/>
            <a:ext cx="7976870" cy="368300"/>
          </a:xfrm>
          <a:prstGeom prst="rect">
            <a:avLst/>
          </a:prstGeom>
          <a:noFill/>
        </p:spPr>
        <p:txBody>
          <a:bodyPr wrap="none" rtlCol="0">
            <a:spAutoFit/>
          </a:bodyPr>
          <a:p>
            <a:pPr algn="l"/>
            <a:r>
              <a:rPr lang="zh-CN" altLang="en-US" b="1"/>
              <a:t>网络层优化关注的是优化网络请求和响应，以减少延迟和提高数据传输效率。</a:t>
            </a:r>
            <a:endParaRPr lang="zh-CN" altLang="en-US" b="1"/>
          </a:p>
        </p:txBody>
      </p:sp>
      <p:sp>
        <p:nvSpPr>
          <p:cNvPr id="3" name="文本框 2"/>
          <p:cNvSpPr txBox="1"/>
          <p:nvPr/>
        </p:nvSpPr>
        <p:spPr>
          <a:xfrm>
            <a:off x="1131570" y="2046605"/>
            <a:ext cx="5455920" cy="3274695"/>
          </a:xfrm>
          <a:prstGeom prst="rect">
            <a:avLst/>
          </a:prstGeom>
          <a:noFill/>
        </p:spPr>
        <p:txBody>
          <a:bodyPr wrap="square" rtlCol="0">
            <a:spAutoFit/>
          </a:bodyPr>
          <a:p>
            <a:pPr>
              <a:lnSpc>
                <a:spcPct val="230000"/>
              </a:lnSpc>
            </a:pPr>
            <a:r>
              <a:rPr lang="en-US" altLang="zh-CN"/>
              <a:t>1</a:t>
            </a:r>
            <a:r>
              <a:rPr lang="zh-CN" altLang="en-US"/>
              <a:t>、CDN使用</a:t>
            </a:r>
            <a:br>
              <a:rPr lang="zh-CN" altLang="en-US"/>
            </a:br>
            <a:r>
              <a:rPr lang="en-US" altLang="zh-CN"/>
              <a:t>2</a:t>
            </a:r>
            <a:r>
              <a:rPr lang="zh-CN" altLang="en-US"/>
              <a:t>、数据压缩</a:t>
            </a:r>
            <a:r>
              <a:rPr lang="zh-CN" altLang="en-US" sz="1400"/>
              <a:t>（如</a:t>
            </a:r>
            <a:r>
              <a:rPr lang="en-US" altLang="zh-CN" sz="1400"/>
              <a:t>Gzip</a:t>
            </a:r>
            <a:r>
              <a:rPr lang="zh-CN" altLang="en-US" sz="1400"/>
              <a:t>）</a:t>
            </a:r>
            <a:endParaRPr lang="zh-CN" altLang="en-US"/>
          </a:p>
          <a:p>
            <a:pPr>
              <a:lnSpc>
                <a:spcPct val="230000"/>
              </a:lnSpc>
            </a:pPr>
            <a:r>
              <a:rPr lang="en-US" altLang="zh-CN"/>
              <a:t>3</a:t>
            </a:r>
            <a:r>
              <a:rPr lang="zh-CN" altLang="en-US"/>
              <a:t>、HTTP协议优化</a:t>
            </a:r>
            <a:r>
              <a:rPr lang="zh-CN" altLang="en-US" sz="1400"/>
              <a:t>（如HTTP/2和HTTP/3）</a:t>
            </a:r>
            <a:endParaRPr lang="zh-CN" altLang="en-US"/>
          </a:p>
          <a:p>
            <a:pPr>
              <a:lnSpc>
                <a:spcPct val="230000"/>
              </a:lnSpc>
            </a:pPr>
            <a:r>
              <a:rPr lang="en-US" altLang="zh-CN"/>
              <a:t>4</a:t>
            </a:r>
            <a:r>
              <a:rPr lang="zh-CN" altLang="en-US"/>
              <a:t>、减少DNS查找和重定向</a:t>
            </a:r>
            <a:endParaRPr lang="zh-CN" altLang="en-US"/>
          </a:p>
          <a:p>
            <a:pPr>
              <a:lnSpc>
                <a:spcPct val="230000"/>
              </a:lnSpc>
            </a:pPr>
            <a:r>
              <a:rPr lang="en-US" altLang="zh-CN"/>
              <a:t>5</a:t>
            </a:r>
            <a:r>
              <a:rPr lang="zh-CN" altLang="en-US"/>
              <a:t>、资源预加载和预渲染</a:t>
            </a:r>
            <a:endParaRPr lang="zh-CN" altLang="en-US"/>
          </a:p>
        </p:txBody>
      </p:sp>
      <p:pic>
        <p:nvPicPr>
          <p:cNvPr id="6" name="图片 5"/>
          <p:cNvPicPr>
            <a:picLocks noChangeAspect="1"/>
          </p:cNvPicPr>
          <p:nvPr/>
        </p:nvPicPr>
        <p:blipFill>
          <a:blip r:embed="rId4"/>
          <a:stretch>
            <a:fillRect/>
          </a:stretch>
        </p:blipFill>
        <p:spPr>
          <a:xfrm>
            <a:off x="6882130" y="1671320"/>
            <a:ext cx="3116580" cy="4025900"/>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椭圆 16"/>
          <p:cNvSpPr/>
          <p:nvPr>
            <p:custDataLst>
              <p:tags r:id="rId1"/>
            </p:custDataLst>
          </p:nvPr>
        </p:nvSpPr>
        <p:spPr>
          <a:xfrm rot="1980000">
            <a:off x="5588000" y="577215"/>
            <a:ext cx="5233670" cy="5703570"/>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560705" y="3085465"/>
            <a:ext cx="11064875" cy="655320"/>
            <a:chOff x="883" y="4859"/>
            <a:chExt cx="17425" cy="1032"/>
          </a:xfrm>
        </p:grpSpPr>
        <p:grpSp>
          <p:nvGrpSpPr>
            <p:cNvPr id="19" name="组合 18"/>
            <p:cNvGrpSpPr/>
            <p:nvPr/>
          </p:nvGrpSpPr>
          <p:grpSpPr>
            <a:xfrm rot="0">
              <a:off x="18170" y="4859"/>
              <a:ext cx="138" cy="1033"/>
              <a:chOff x="17603" y="4507"/>
              <a:chExt cx="112" cy="838"/>
            </a:xfrm>
          </p:grpSpPr>
          <p:sp>
            <p:nvSpPr>
              <p:cNvPr id="21" name="椭圆 20"/>
              <p:cNvSpPr/>
              <p:nvPr>
                <p:custDataLst>
                  <p:tags r:id="rId2"/>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3"/>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4"/>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5"/>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rot="0">
              <a:off x="883" y="4859"/>
              <a:ext cx="138" cy="1033"/>
              <a:chOff x="17603" y="4507"/>
              <a:chExt cx="112" cy="838"/>
            </a:xfrm>
          </p:grpSpPr>
          <p:sp>
            <p:nvSpPr>
              <p:cNvPr id="40" name="椭圆 39"/>
              <p:cNvSpPr/>
              <p:nvPr>
                <p:custDataLst>
                  <p:tags r:id="rId6"/>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p:custDataLst>
                  <p:tags r:id="rId7"/>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custDataLst>
                  <p:tags r:id="rId9"/>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 name="文本框 10"/>
          <p:cNvSpPr txBox="1"/>
          <p:nvPr>
            <p:custDataLst>
              <p:tags r:id="rId10"/>
            </p:custDataLst>
          </p:nvPr>
        </p:nvSpPr>
        <p:spPr>
          <a:xfrm>
            <a:off x="6210935" y="2171065"/>
            <a:ext cx="5244465" cy="3496945"/>
          </a:xfrm>
          <a:prstGeom prst="rect">
            <a:avLst/>
          </a:prstGeom>
          <a:noFill/>
        </p:spPr>
        <p:txBody>
          <a:bodyPr wrap="square" rtlCol="0">
            <a:noAutofit/>
          </a:bodyPr>
          <a:p>
            <a:pPr indent="0" fontAlgn="auto">
              <a:lnSpc>
                <a:spcPct val="150000"/>
              </a:lnSpc>
              <a:spcBef>
                <a:spcPts val="600"/>
              </a:spcBef>
              <a:spcAft>
                <a:spcPts val="600"/>
              </a:spcAft>
            </a:pPr>
            <a:r>
              <a:rPr lang="zh-CN" altLang="en-US" sz="1600">
                <a:solidFill>
                  <a:srgbClr val="033E7C"/>
                </a:solidFill>
                <a:latin typeface="+mn-ea"/>
                <a:sym typeface="+mn-ea"/>
              </a:rPr>
              <a:t>部</a:t>
            </a:r>
            <a:r>
              <a:rPr lang="en-US" altLang="zh-CN" sz="1600">
                <a:solidFill>
                  <a:srgbClr val="033E7C"/>
                </a:solidFill>
                <a:latin typeface="+mn-ea"/>
                <a:sym typeface="+mn-ea"/>
              </a:rPr>
              <a:t>        </a:t>
            </a:r>
            <a:r>
              <a:rPr lang="zh-CN" altLang="en-US" sz="1600">
                <a:solidFill>
                  <a:srgbClr val="033E7C"/>
                </a:solidFill>
                <a:latin typeface="+mn-ea"/>
                <a:sym typeface="+mn-ea"/>
              </a:rPr>
              <a:t>门：产品研发部</a:t>
            </a:r>
            <a:endParaRPr lang="zh-CN" altLang="en-US" sz="1600">
              <a:solidFill>
                <a:srgbClr val="033E7C"/>
              </a:solidFill>
              <a:latin typeface="+mn-ea"/>
              <a:sym typeface="+mn-ea"/>
            </a:endParaRPr>
          </a:p>
          <a:p>
            <a:pPr indent="0" fontAlgn="auto">
              <a:lnSpc>
                <a:spcPct val="150000"/>
              </a:lnSpc>
              <a:spcBef>
                <a:spcPts val="600"/>
              </a:spcBef>
              <a:spcAft>
                <a:spcPts val="600"/>
              </a:spcAft>
            </a:pPr>
            <a:r>
              <a:rPr lang="zh-CN" altLang="en-US" sz="1600">
                <a:solidFill>
                  <a:srgbClr val="033E7C"/>
                </a:solidFill>
                <a:latin typeface="+mn-ea"/>
                <a:sym typeface="+mn-ea"/>
              </a:rPr>
              <a:t>职</a:t>
            </a:r>
            <a:r>
              <a:rPr lang="en-US" altLang="zh-CN" sz="1600">
                <a:solidFill>
                  <a:srgbClr val="033E7C"/>
                </a:solidFill>
                <a:latin typeface="+mn-ea"/>
                <a:sym typeface="+mn-ea"/>
              </a:rPr>
              <a:t>        </a:t>
            </a:r>
            <a:r>
              <a:rPr lang="zh-CN" altLang="en-US" sz="1600">
                <a:solidFill>
                  <a:srgbClr val="033E7C"/>
                </a:solidFill>
                <a:latin typeface="+mn-ea"/>
                <a:sym typeface="+mn-ea"/>
              </a:rPr>
              <a:t>位：高级前端工程师</a:t>
            </a:r>
            <a:endParaRPr lang="en-US" altLang="zh-CN" sz="1600">
              <a:solidFill>
                <a:srgbClr val="033E7C"/>
              </a:solidFill>
              <a:latin typeface="+mn-ea"/>
              <a:sym typeface="+mn-ea"/>
            </a:endParaRPr>
          </a:p>
        </p:txBody>
      </p:sp>
      <p:sp>
        <p:nvSpPr>
          <p:cNvPr id="37" name="任意多边形 36"/>
          <p:cNvSpPr/>
          <p:nvPr>
            <p:custDataLst>
              <p:tags r:id="rId11"/>
            </p:custDataLst>
          </p:nvPr>
        </p:nvSpPr>
        <p:spPr>
          <a:xfrm>
            <a:off x="-12065" y="5668045"/>
            <a:ext cx="7802117" cy="998185"/>
          </a:xfrm>
          <a:custGeom>
            <a:avLst/>
            <a:gdLst/>
            <a:ahLst/>
            <a:cxnLst>
              <a:cxn ang="3">
                <a:pos x="hc" y="t"/>
              </a:cxn>
              <a:cxn ang="cd2">
                <a:pos x="l" y="vc"/>
              </a:cxn>
              <a:cxn ang="cd4">
                <a:pos x="hc" y="b"/>
              </a:cxn>
              <a:cxn ang="0">
                <a:pos x="r" y="vc"/>
              </a:cxn>
            </a:cxnLst>
            <a:rect l="l" t="t" r="r" b="b"/>
            <a:pathLst>
              <a:path w="12287" h="1572">
                <a:moveTo>
                  <a:pt x="12287" y="1572"/>
                </a:moveTo>
                <a:lnTo>
                  <a:pt x="0" y="1572"/>
                </a:lnTo>
                <a:lnTo>
                  <a:pt x="0" y="510"/>
                </a:lnTo>
                <a:lnTo>
                  <a:pt x="83" y="482"/>
                </a:lnTo>
                <a:lnTo>
                  <a:pt x="444" y="378"/>
                </a:lnTo>
                <a:lnTo>
                  <a:pt x="805" y="288"/>
                </a:lnTo>
                <a:lnTo>
                  <a:pt x="1166" y="211"/>
                </a:lnTo>
                <a:lnTo>
                  <a:pt x="1526" y="147"/>
                </a:lnTo>
                <a:lnTo>
                  <a:pt x="1887" y="95"/>
                </a:lnTo>
                <a:lnTo>
                  <a:pt x="2248" y="55"/>
                </a:lnTo>
                <a:lnTo>
                  <a:pt x="2609" y="26"/>
                </a:lnTo>
                <a:lnTo>
                  <a:pt x="2970" y="8"/>
                </a:lnTo>
                <a:lnTo>
                  <a:pt x="3331" y="0"/>
                </a:lnTo>
                <a:lnTo>
                  <a:pt x="3692" y="2"/>
                </a:lnTo>
                <a:lnTo>
                  <a:pt x="4053" y="13"/>
                </a:lnTo>
                <a:lnTo>
                  <a:pt x="4414" y="32"/>
                </a:lnTo>
                <a:lnTo>
                  <a:pt x="4775" y="60"/>
                </a:lnTo>
                <a:lnTo>
                  <a:pt x="5136" y="95"/>
                </a:lnTo>
                <a:lnTo>
                  <a:pt x="5497" y="137"/>
                </a:lnTo>
                <a:lnTo>
                  <a:pt x="5858" y="186"/>
                </a:lnTo>
                <a:lnTo>
                  <a:pt x="6219" y="241"/>
                </a:lnTo>
                <a:lnTo>
                  <a:pt x="6580" y="301"/>
                </a:lnTo>
                <a:lnTo>
                  <a:pt x="6941" y="367"/>
                </a:lnTo>
                <a:lnTo>
                  <a:pt x="7301" y="436"/>
                </a:lnTo>
                <a:lnTo>
                  <a:pt x="7662" y="510"/>
                </a:lnTo>
                <a:lnTo>
                  <a:pt x="8023" y="587"/>
                </a:lnTo>
                <a:lnTo>
                  <a:pt x="8384" y="667"/>
                </a:lnTo>
                <a:lnTo>
                  <a:pt x="8745" y="749"/>
                </a:lnTo>
                <a:lnTo>
                  <a:pt x="9106" y="833"/>
                </a:lnTo>
                <a:lnTo>
                  <a:pt x="9467" y="919"/>
                </a:lnTo>
                <a:lnTo>
                  <a:pt x="9828" y="1005"/>
                </a:lnTo>
                <a:lnTo>
                  <a:pt x="10189" y="1091"/>
                </a:lnTo>
                <a:lnTo>
                  <a:pt x="10550" y="1178"/>
                </a:lnTo>
                <a:lnTo>
                  <a:pt x="10911" y="1263"/>
                </a:lnTo>
                <a:lnTo>
                  <a:pt x="11272" y="1347"/>
                </a:lnTo>
                <a:lnTo>
                  <a:pt x="11633" y="1429"/>
                </a:lnTo>
                <a:lnTo>
                  <a:pt x="11994" y="1509"/>
                </a:lnTo>
                <a:lnTo>
                  <a:pt x="12287" y="1572"/>
                </a:lnTo>
                <a:close/>
              </a:path>
            </a:pathLst>
          </a:custGeom>
          <a:gradFill>
            <a:gsLst>
              <a:gs pos="0">
                <a:srgbClr val="FABC7F"/>
              </a:gs>
              <a:gs pos="98000">
                <a:srgbClr val="FEEBD9"/>
              </a:gs>
              <a:gs pos="44000">
                <a:srgbClr val="FBCEA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5" name="任意多边形 34"/>
          <p:cNvSpPr/>
          <p:nvPr>
            <p:custDataLst>
              <p:tags r:id="rId12"/>
            </p:custDataLst>
          </p:nvPr>
        </p:nvSpPr>
        <p:spPr>
          <a:xfrm>
            <a:off x="0" y="5814695"/>
            <a:ext cx="12192000" cy="1071880"/>
          </a:xfrm>
          <a:custGeom>
            <a:avLst/>
            <a:gdLst/>
            <a:ahLst/>
            <a:cxnLst>
              <a:cxn ang="3">
                <a:pos x="hc" y="t"/>
              </a:cxn>
              <a:cxn ang="cd2">
                <a:pos x="l" y="vc"/>
              </a:cxn>
              <a:cxn ang="cd4">
                <a:pos x="hc" y="b"/>
              </a:cxn>
              <a:cxn ang="0">
                <a:pos x="r" y="vc"/>
              </a:cxn>
            </a:cxnLst>
            <a:rect l="l" t="t" r="r" b="b"/>
            <a:pathLst>
              <a:path w="19200" h="1688">
                <a:moveTo>
                  <a:pt x="19200" y="103"/>
                </a:moveTo>
                <a:lnTo>
                  <a:pt x="19200" y="1688"/>
                </a:lnTo>
                <a:lnTo>
                  <a:pt x="0" y="1688"/>
                </a:lnTo>
                <a:lnTo>
                  <a:pt x="0" y="109"/>
                </a:lnTo>
                <a:lnTo>
                  <a:pt x="215" y="77"/>
                </a:lnTo>
                <a:lnTo>
                  <a:pt x="438" y="50"/>
                </a:lnTo>
                <a:lnTo>
                  <a:pt x="662" y="28"/>
                </a:lnTo>
                <a:lnTo>
                  <a:pt x="885" y="13"/>
                </a:lnTo>
                <a:lnTo>
                  <a:pt x="1108" y="4"/>
                </a:lnTo>
                <a:lnTo>
                  <a:pt x="1331" y="0"/>
                </a:lnTo>
                <a:lnTo>
                  <a:pt x="1554" y="1"/>
                </a:lnTo>
                <a:lnTo>
                  <a:pt x="1777" y="6"/>
                </a:lnTo>
                <a:lnTo>
                  <a:pt x="2001" y="17"/>
                </a:lnTo>
                <a:lnTo>
                  <a:pt x="2224" y="31"/>
                </a:lnTo>
                <a:lnTo>
                  <a:pt x="2447" y="50"/>
                </a:lnTo>
                <a:lnTo>
                  <a:pt x="2670" y="72"/>
                </a:lnTo>
                <a:lnTo>
                  <a:pt x="2893" y="97"/>
                </a:lnTo>
                <a:lnTo>
                  <a:pt x="3116" y="126"/>
                </a:lnTo>
                <a:lnTo>
                  <a:pt x="3339" y="157"/>
                </a:lnTo>
                <a:lnTo>
                  <a:pt x="3563" y="191"/>
                </a:lnTo>
                <a:lnTo>
                  <a:pt x="3786" y="227"/>
                </a:lnTo>
                <a:lnTo>
                  <a:pt x="4009" y="265"/>
                </a:lnTo>
                <a:lnTo>
                  <a:pt x="4232" y="306"/>
                </a:lnTo>
                <a:lnTo>
                  <a:pt x="4455" y="348"/>
                </a:lnTo>
                <a:lnTo>
                  <a:pt x="4678" y="390"/>
                </a:lnTo>
                <a:lnTo>
                  <a:pt x="4902" y="434"/>
                </a:lnTo>
                <a:lnTo>
                  <a:pt x="5125" y="478"/>
                </a:lnTo>
                <a:lnTo>
                  <a:pt x="5348" y="524"/>
                </a:lnTo>
                <a:lnTo>
                  <a:pt x="5571" y="569"/>
                </a:lnTo>
                <a:lnTo>
                  <a:pt x="5794" y="613"/>
                </a:lnTo>
                <a:lnTo>
                  <a:pt x="6017" y="658"/>
                </a:lnTo>
                <a:lnTo>
                  <a:pt x="6241" y="702"/>
                </a:lnTo>
                <a:lnTo>
                  <a:pt x="6464" y="745"/>
                </a:lnTo>
                <a:lnTo>
                  <a:pt x="6687" y="786"/>
                </a:lnTo>
                <a:lnTo>
                  <a:pt x="6910" y="827"/>
                </a:lnTo>
                <a:lnTo>
                  <a:pt x="7133" y="865"/>
                </a:lnTo>
                <a:lnTo>
                  <a:pt x="7356" y="901"/>
                </a:lnTo>
                <a:lnTo>
                  <a:pt x="7580" y="936"/>
                </a:lnTo>
                <a:lnTo>
                  <a:pt x="7803" y="967"/>
                </a:lnTo>
                <a:lnTo>
                  <a:pt x="8026" y="995"/>
                </a:lnTo>
                <a:lnTo>
                  <a:pt x="8249" y="1021"/>
                </a:lnTo>
                <a:lnTo>
                  <a:pt x="8472" y="1043"/>
                </a:lnTo>
                <a:lnTo>
                  <a:pt x="8695" y="1061"/>
                </a:lnTo>
                <a:lnTo>
                  <a:pt x="8918" y="1075"/>
                </a:lnTo>
                <a:lnTo>
                  <a:pt x="9142" y="1086"/>
                </a:lnTo>
                <a:lnTo>
                  <a:pt x="9365" y="1092"/>
                </a:lnTo>
                <a:lnTo>
                  <a:pt x="9588" y="1092"/>
                </a:lnTo>
                <a:lnTo>
                  <a:pt x="9619" y="1092"/>
                </a:lnTo>
                <a:lnTo>
                  <a:pt x="9651" y="1092"/>
                </a:lnTo>
                <a:lnTo>
                  <a:pt x="9874" y="1092"/>
                </a:lnTo>
                <a:lnTo>
                  <a:pt x="10097" y="1086"/>
                </a:lnTo>
                <a:lnTo>
                  <a:pt x="10321" y="1075"/>
                </a:lnTo>
                <a:lnTo>
                  <a:pt x="10544" y="1061"/>
                </a:lnTo>
                <a:lnTo>
                  <a:pt x="10767" y="1043"/>
                </a:lnTo>
                <a:lnTo>
                  <a:pt x="10990" y="1021"/>
                </a:lnTo>
                <a:lnTo>
                  <a:pt x="11213" y="995"/>
                </a:lnTo>
                <a:lnTo>
                  <a:pt x="11436" y="967"/>
                </a:lnTo>
                <a:lnTo>
                  <a:pt x="11659" y="936"/>
                </a:lnTo>
                <a:lnTo>
                  <a:pt x="11883" y="901"/>
                </a:lnTo>
                <a:lnTo>
                  <a:pt x="12106" y="865"/>
                </a:lnTo>
                <a:lnTo>
                  <a:pt x="12329" y="827"/>
                </a:lnTo>
                <a:lnTo>
                  <a:pt x="12552" y="786"/>
                </a:lnTo>
                <a:lnTo>
                  <a:pt x="12775" y="745"/>
                </a:lnTo>
                <a:lnTo>
                  <a:pt x="12998" y="702"/>
                </a:lnTo>
                <a:lnTo>
                  <a:pt x="13222" y="658"/>
                </a:lnTo>
                <a:lnTo>
                  <a:pt x="13445" y="613"/>
                </a:lnTo>
                <a:lnTo>
                  <a:pt x="13668" y="569"/>
                </a:lnTo>
                <a:lnTo>
                  <a:pt x="13891" y="524"/>
                </a:lnTo>
                <a:lnTo>
                  <a:pt x="14114" y="478"/>
                </a:lnTo>
                <a:lnTo>
                  <a:pt x="14337" y="434"/>
                </a:lnTo>
                <a:lnTo>
                  <a:pt x="14561" y="390"/>
                </a:lnTo>
                <a:lnTo>
                  <a:pt x="14784" y="348"/>
                </a:lnTo>
                <a:lnTo>
                  <a:pt x="15007" y="306"/>
                </a:lnTo>
                <a:lnTo>
                  <a:pt x="15230" y="265"/>
                </a:lnTo>
                <a:lnTo>
                  <a:pt x="15453" y="227"/>
                </a:lnTo>
                <a:lnTo>
                  <a:pt x="15676" y="191"/>
                </a:lnTo>
                <a:lnTo>
                  <a:pt x="15900" y="157"/>
                </a:lnTo>
                <a:lnTo>
                  <a:pt x="16123" y="126"/>
                </a:lnTo>
                <a:lnTo>
                  <a:pt x="16346" y="97"/>
                </a:lnTo>
                <a:lnTo>
                  <a:pt x="16569" y="72"/>
                </a:lnTo>
                <a:lnTo>
                  <a:pt x="16792" y="50"/>
                </a:lnTo>
                <a:lnTo>
                  <a:pt x="17015" y="31"/>
                </a:lnTo>
                <a:lnTo>
                  <a:pt x="17238" y="17"/>
                </a:lnTo>
                <a:lnTo>
                  <a:pt x="17462" y="6"/>
                </a:lnTo>
                <a:lnTo>
                  <a:pt x="17685" y="1"/>
                </a:lnTo>
                <a:lnTo>
                  <a:pt x="17908" y="0"/>
                </a:lnTo>
                <a:lnTo>
                  <a:pt x="18131" y="4"/>
                </a:lnTo>
                <a:lnTo>
                  <a:pt x="18354" y="13"/>
                </a:lnTo>
                <a:lnTo>
                  <a:pt x="18577" y="28"/>
                </a:lnTo>
                <a:lnTo>
                  <a:pt x="18801" y="50"/>
                </a:lnTo>
                <a:lnTo>
                  <a:pt x="19024" y="77"/>
                </a:lnTo>
                <a:lnTo>
                  <a:pt x="19200" y="103"/>
                </a:lnTo>
                <a:close/>
              </a:path>
            </a:pathLst>
          </a:custGeom>
          <a:gradFill>
            <a:gsLst>
              <a:gs pos="0">
                <a:srgbClr val="033E7C"/>
              </a:gs>
              <a:gs pos="100000">
                <a:srgbClr val="033E7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6" name="文本框 5"/>
          <p:cNvSpPr txBox="1"/>
          <p:nvPr>
            <p:custDataLst>
              <p:tags r:id="rId13"/>
            </p:custDataLst>
          </p:nvPr>
        </p:nvSpPr>
        <p:spPr>
          <a:xfrm>
            <a:off x="6068695" y="1455420"/>
            <a:ext cx="2066925" cy="543560"/>
          </a:xfrm>
          <a:prstGeom prst="rect">
            <a:avLst/>
          </a:prstGeom>
          <a:noFill/>
        </p:spPr>
        <p:txBody>
          <a:bodyPr wrap="square" rtlCol="0">
            <a:noAutofit/>
          </a:bodyPr>
          <a:p>
            <a:pPr indent="0">
              <a:lnSpc>
                <a:spcPts val="2640"/>
              </a:lnSpc>
            </a:pPr>
            <a:r>
              <a:rPr lang="zh-CN" sz="48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rPr>
              <a:t>袁波</a:t>
            </a:r>
            <a:endParaRPr lang="zh-CN" sz="48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endParaRPr>
          </a:p>
        </p:txBody>
      </p:sp>
      <p:sp>
        <p:nvSpPr>
          <p:cNvPr id="12" name="椭圆 11"/>
          <p:cNvSpPr/>
          <p:nvPr>
            <p:custDataLst>
              <p:tags r:id="rId14"/>
            </p:custDataLst>
          </p:nvPr>
        </p:nvSpPr>
        <p:spPr>
          <a:xfrm>
            <a:off x="1169035" y="1171575"/>
            <a:ext cx="4258945" cy="4258945"/>
          </a:xfrm>
          <a:prstGeom prst="ellipse">
            <a:avLst/>
          </a:prstGeom>
          <a:solidFill>
            <a:srgbClr val="033E7C"/>
          </a:solidFill>
          <a:ln w="12700" cap="flat" cmpd="sng" algn="ctr">
            <a:noFill/>
            <a:prstDash val="solid"/>
            <a:miter lim="800000"/>
          </a:ln>
          <a:effectLst/>
        </p:spPr>
        <p:txBody>
          <a:bodyPr rtlCol="0" anchor="ctr"/>
          <a:p>
            <a:pPr algn="ctr">
              <a:defRPr/>
            </a:pPr>
            <a:endParaRPr lang="zh-CN" altLang="en-US" kern="0">
              <a:solidFill>
                <a:prstClr val="white"/>
              </a:solidFill>
              <a:latin typeface="Calibri" panose="020F0502020204030204"/>
              <a:ea typeface="宋体" pitchFamily="2" charset="-122"/>
            </a:endParaRPr>
          </a:p>
        </p:txBody>
      </p:sp>
      <p:grpSp>
        <p:nvGrpSpPr>
          <p:cNvPr id="38" name="组合 37"/>
          <p:cNvGrpSpPr/>
          <p:nvPr/>
        </p:nvGrpSpPr>
        <p:grpSpPr>
          <a:xfrm>
            <a:off x="736600" y="375920"/>
            <a:ext cx="3638550" cy="521970"/>
            <a:chOff x="1135" y="2864"/>
            <a:chExt cx="5730" cy="822"/>
          </a:xfrm>
        </p:grpSpPr>
        <p:sp>
          <p:nvSpPr>
            <p:cNvPr id="3" name="矩形 2"/>
            <p:cNvSpPr/>
            <p:nvPr>
              <p:custDataLst>
                <p:tags r:id="rId15"/>
              </p:custDataLst>
            </p:nvPr>
          </p:nvSpPr>
          <p:spPr>
            <a:xfrm rot="16200000" flipH="1">
              <a:off x="2775" y="1780"/>
              <a:ext cx="211" cy="3492"/>
            </a:xfrm>
            <a:prstGeom prst="rect">
              <a:avLst/>
            </a:prstGeom>
            <a:gradFill>
              <a:gsLst>
                <a:gs pos="79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16"/>
              </p:custDataLst>
            </p:nvPr>
          </p:nvSpPr>
          <p:spPr>
            <a:xfrm>
              <a:off x="1273" y="2864"/>
              <a:ext cx="5592"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培训师介绍</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grpSp>
      <p:pic>
        <p:nvPicPr>
          <p:cNvPr id="7" name="图片 6" descr="yuanbo"/>
          <p:cNvPicPr>
            <a:picLocks noChangeAspect="1"/>
          </p:cNvPicPr>
          <p:nvPr/>
        </p:nvPicPr>
        <p:blipFill>
          <a:blip r:embed="rId17"/>
          <a:stretch>
            <a:fillRect/>
          </a:stretch>
        </p:blipFill>
        <p:spPr>
          <a:xfrm>
            <a:off x="1351915" y="1252220"/>
            <a:ext cx="4120515" cy="4120515"/>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spd="slow" p14:dur="1000" advTm="5000">
        <p:comb/>
      </p:transition>
    </mc:Choice>
    <mc:Fallback>
      <p:transition spd="slow" advTm="5000">
        <p:comb/>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578225" cy="645160"/>
            <a:chOff x="728" y="654"/>
            <a:chExt cx="5635"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51"/>
              <a:ext cx="4326"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用户体验优化</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04</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pic>
        <p:nvPicPr>
          <p:cNvPr id="9" name="图片 8"/>
          <p:cNvPicPr>
            <a:picLocks noChangeAspect="1"/>
          </p:cNvPicPr>
          <p:nvPr/>
        </p:nvPicPr>
        <p:blipFill>
          <a:blip r:embed="rId4"/>
          <a:stretch>
            <a:fillRect/>
          </a:stretch>
        </p:blipFill>
        <p:spPr>
          <a:xfrm>
            <a:off x="2164080" y="2108200"/>
            <a:ext cx="8150225" cy="4321175"/>
          </a:xfrm>
          <a:prstGeom prst="rect">
            <a:avLst/>
          </a:prstGeom>
        </p:spPr>
      </p:pic>
      <p:sp>
        <p:nvSpPr>
          <p:cNvPr id="15" name="文本框 14"/>
          <p:cNvSpPr txBox="1"/>
          <p:nvPr/>
        </p:nvSpPr>
        <p:spPr>
          <a:xfrm>
            <a:off x="1131570" y="1003935"/>
            <a:ext cx="9974580" cy="865505"/>
          </a:xfrm>
          <a:prstGeom prst="rect">
            <a:avLst/>
          </a:prstGeom>
          <a:noFill/>
        </p:spPr>
        <p:txBody>
          <a:bodyPr wrap="none" rtlCol="0">
            <a:spAutoFit/>
          </a:bodyPr>
          <a:p>
            <a:pPr algn="l">
              <a:lnSpc>
                <a:spcPct val="140000"/>
              </a:lnSpc>
            </a:pPr>
            <a:r>
              <a:rPr lang="zh-CN" altLang="en-US"/>
              <a:t>增加页面加载进度、加载中图标或骨架屏背景等策略，以及交互提示（操作进展 </a:t>
            </a:r>
            <a:r>
              <a:rPr lang="en-US" altLang="zh-CN"/>
              <a:t>/ </a:t>
            </a:r>
            <a:r>
              <a:rPr lang="zh-CN" altLang="en-US"/>
              <a:t>时间估计等），</a:t>
            </a:r>
            <a:endParaRPr lang="zh-CN" altLang="en-US"/>
          </a:p>
          <a:p>
            <a:pPr algn="l">
              <a:lnSpc>
                <a:spcPct val="140000"/>
              </a:lnSpc>
            </a:pPr>
            <a:r>
              <a:rPr lang="zh-CN" altLang="en-US"/>
              <a:t>让用户知道系统正在处理请求，有助于减轻不确定性和焦虑感。</a:t>
            </a:r>
            <a:endParaRPr lang="zh-CN" altLang="en-US"/>
          </a:p>
        </p:txBody>
      </p:sp>
      <p:pic>
        <p:nvPicPr>
          <p:cNvPr id="17" name="图片 16"/>
          <p:cNvPicPr>
            <a:picLocks noChangeAspect="1"/>
          </p:cNvPicPr>
          <p:nvPr/>
        </p:nvPicPr>
        <p:blipFill>
          <a:blip r:embed="rId5"/>
          <a:stretch>
            <a:fillRect/>
          </a:stretch>
        </p:blipFill>
        <p:spPr>
          <a:xfrm>
            <a:off x="2947670" y="2867660"/>
            <a:ext cx="921385" cy="843280"/>
          </a:xfrm>
          <a:prstGeom prst="rect">
            <a:avLst/>
          </a:prstGeom>
        </p:spPr>
      </p:pic>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578225" cy="645160"/>
            <a:chOff x="728" y="654"/>
            <a:chExt cx="5635"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51"/>
              <a:ext cx="4326"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优化总结</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04</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pic>
        <p:nvPicPr>
          <p:cNvPr id="6" name="图片 5"/>
          <p:cNvPicPr>
            <a:picLocks noChangeAspect="1"/>
          </p:cNvPicPr>
          <p:nvPr/>
        </p:nvPicPr>
        <p:blipFill>
          <a:blip r:embed="rId4"/>
          <a:stretch>
            <a:fillRect/>
          </a:stretch>
        </p:blipFill>
        <p:spPr>
          <a:xfrm>
            <a:off x="5956935" y="2034540"/>
            <a:ext cx="5715000" cy="4180205"/>
          </a:xfrm>
          <a:prstGeom prst="rect">
            <a:avLst/>
          </a:prstGeom>
        </p:spPr>
      </p:pic>
      <p:pic>
        <p:nvPicPr>
          <p:cNvPr id="9" name="图片 8"/>
          <p:cNvPicPr>
            <a:picLocks noChangeAspect="1"/>
          </p:cNvPicPr>
          <p:nvPr/>
        </p:nvPicPr>
        <p:blipFill>
          <a:blip r:embed="rId5"/>
          <a:stretch>
            <a:fillRect/>
          </a:stretch>
        </p:blipFill>
        <p:spPr>
          <a:xfrm>
            <a:off x="549275" y="2035175"/>
            <a:ext cx="4341495" cy="4179570"/>
          </a:xfrm>
          <a:prstGeom prst="rect">
            <a:avLst/>
          </a:prstGeom>
        </p:spPr>
      </p:pic>
      <p:sp>
        <p:nvSpPr>
          <p:cNvPr id="11" name="文本框 10"/>
          <p:cNvSpPr txBox="1"/>
          <p:nvPr/>
        </p:nvSpPr>
        <p:spPr>
          <a:xfrm>
            <a:off x="4573905" y="1184275"/>
            <a:ext cx="2893695" cy="368300"/>
          </a:xfrm>
          <a:prstGeom prst="rect">
            <a:avLst/>
          </a:prstGeom>
          <a:noFill/>
        </p:spPr>
        <p:txBody>
          <a:bodyPr wrap="none" rtlCol="0">
            <a:spAutoFit/>
          </a:bodyPr>
          <a:p>
            <a:pPr algn="l"/>
            <a:r>
              <a:rPr lang="zh-CN" altLang="en-US" b="1"/>
              <a:t>轻量化  </a:t>
            </a:r>
            <a:r>
              <a:rPr lang="en-US" altLang="zh-CN" b="1"/>
              <a:t>&amp; </a:t>
            </a:r>
            <a:r>
              <a:rPr lang="zh-CN" altLang="en-US" b="1"/>
              <a:t>高带宽 </a:t>
            </a:r>
            <a:r>
              <a:rPr lang="en-US" altLang="zh-CN" b="1"/>
              <a:t>&amp; </a:t>
            </a:r>
            <a:r>
              <a:rPr lang="zh-CN" altLang="en-US" b="1"/>
              <a:t>好提示</a:t>
            </a:r>
            <a:endParaRPr lang="zh-CN" altLang="en-US" b="1"/>
          </a:p>
        </p:txBody>
      </p:sp>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椭圆 16"/>
          <p:cNvSpPr/>
          <p:nvPr>
            <p:custDataLst>
              <p:tags r:id="rId1"/>
            </p:custDataLst>
          </p:nvPr>
        </p:nvSpPr>
        <p:spPr>
          <a:xfrm rot="19980000" flipH="1">
            <a:off x="1746250" y="846455"/>
            <a:ext cx="5233670" cy="5703570"/>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560705" y="3085465"/>
            <a:ext cx="11064875" cy="655320"/>
            <a:chOff x="883" y="4859"/>
            <a:chExt cx="17425" cy="1032"/>
          </a:xfrm>
        </p:grpSpPr>
        <p:grpSp>
          <p:nvGrpSpPr>
            <p:cNvPr id="19" name="组合 18"/>
            <p:cNvGrpSpPr/>
            <p:nvPr/>
          </p:nvGrpSpPr>
          <p:grpSpPr>
            <a:xfrm rot="0">
              <a:off x="18170" y="4859"/>
              <a:ext cx="138" cy="1033"/>
              <a:chOff x="17603" y="4507"/>
              <a:chExt cx="112" cy="838"/>
            </a:xfrm>
          </p:grpSpPr>
          <p:sp>
            <p:nvSpPr>
              <p:cNvPr id="21" name="椭圆 20"/>
              <p:cNvSpPr/>
              <p:nvPr>
                <p:custDataLst>
                  <p:tags r:id="rId2"/>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3"/>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4"/>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5"/>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rot="0">
              <a:off x="883" y="4859"/>
              <a:ext cx="138" cy="1033"/>
              <a:chOff x="17603" y="4507"/>
              <a:chExt cx="112" cy="838"/>
            </a:xfrm>
          </p:grpSpPr>
          <p:sp>
            <p:nvSpPr>
              <p:cNvPr id="40" name="椭圆 39"/>
              <p:cNvSpPr/>
              <p:nvPr>
                <p:custDataLst>
                  <p:tags r:id="rId6"/>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p:custDataLst>
                  <p:tags r:id="rId7"/>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custDataLst>
                  <p:tags r:id="rId9"/>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37" name="任意多边形 36"/>
          <p:cNvSpPr/>
          <p:nvPr>
            <p:custDataLst>
              <p:tags r:id="rId10"/>
            </p:custDataLst>
          </p:nvPr>
        </p:nvSpPr>
        <p:spPr>
          <a:xfrm>
            <a:off x="-12065" y="5668045"/>
            <a:ext cx="7802117" cy="998185"/>
          </a:xfrm>
          <a:custGeom>
            <a:avLst/>
            <a:gdLst/>
            <a:ahLst/>
            <a:cxnLst>
              <a:cxn ang="3">
                <a:pos x="hc" y="t"/>
              </a:cxn>
              <a:cxn ang="cd2">
                <a:pos x="l" y="vc"/>
              </a:cxn>
              <a:cxn ang="cd4">
                <a:pos x="hc" y="b"/>
              </a:cxn>
              <a:cxn ang="0">
                <a:pos x="r" y="vc"/>
              </a:cxn>
            </a:cxnLst>
            <a:rect l="l" t="t" r="r" b="b"/>
            <a:pathLst>
              <a:path w="12287" h="1572">
                <a:moveTo>
                  <a:pt x="12287" y="1572"/>
                </a:moveTo>
                <a:lnTo>
                  <a:pt x="0" y="1572"/>
                </a:lnTo>
                <a:lnTo>
                  <a:pt x="0" y="510"/>
                </a:lnTo>
                <a:lnTo>
                  <a:pt x="83" y="482"/>
                </a:lnTo>
                <a:lnTo>
                  <a:pt x="444" y="378"/>
                </a:lnTo>
                <a:lnTo>
                  <a:pt x="805" y="288"/>
                </a:lnTo>
                <a:lnTo>
                  <a:pt x="1166" y="211"/>
                </a:lnTo>
                <a:lnTo>
                  <a:pt x="1526" y="147"/>
                </a:lnTo>
                <a:lnTo>
                  <a:pt x="1887" y="95"/>
                </a:lnTo>
                <a:lnTo>
                  <a:pt x="2248" y="55"/>
                </a:lnTo>
                <a:lnTo>
                  <a:pt x="2609" y="26"/>
                </a:lnTo>
                <a:lnTo>
                  <a:pt x="2970" y="8"/>
                </a:lnTo>
                <a:lnTo>
                  <a:pt x="3331" y="0"/>
                </a:lnTo>
                <a:lnTo>
                  <a:pt x="3692" y="2"/>
                </a:lnTo>
                <a:lnTo>
                  <a:pt x="4053" y="13"/>
                </a:lnTo>
                <a:lnTo>
                  <a:pt x="4414" y="32"/>
                </a:lnTo>
                <a:lnTo>
                  <a:pt x="4775" y="60"/>
                </a:lnTo>
                <a:lnTo>
                  <a:pt x="5136" y="95"/>
                </a:lnTo>
                <a:lnTo>
                  <a:pt x="5497" y="137"/>
                </a:lnTo>
                <a:lnTo>
                  <a:pt x="5858" y="186"/>
                </a:lnTo>
                <a:lnTo>
                  <a:pt x="6219" y="241"/>
                </a:lnTo>
                <a:lnTo>
                  <a:pt x="6580" y="301"/>
                </a:lnTo>
                <a:lnTo>
                  <a:pt x="6941" y="367"/>
                </a:lnTo>
                <a:lnTo>
                  <a:pt x="7301" y="436"/>
                </a:lnTo>
                <a:lnTo>
                  <a:pt x="7662" y="510"/>
                </a:lnTo>
                <a:lnTo>
                  <a:pt x="8023" y="587"/>
                </a:lnTo>
                <a:lnTo>
                  <a:pt x="8384" y="667"/>
                </a:lnTo>
                <a:lnTo>
                  <a:pt x="8745" y="749"/>
                </a:lnTo>
                <a:lnTo>
                  <a:pt x="9106" y="833"/>
                </a:lnTo>
                <a:lnTo>
                  <a:pt x="9467" y="919"/>
                </a:lnTo>
                <a:lnTo>
                  <a:pt x="9828" y="1005"/>
                </a:lnTo>
                <a:lnTo>
                  <a:pt x="10189" y="1091"/>
                </a:lnTo>
                <a:lnTo>
                  <a:pt x="10550" y="1178"/>
                </a:lnTo>
                <a:lnTo>
                  <a:pt x="10911" y="1263"/>
                </a:lnTo>
                <a:lnTo>
                  <a:pt x="11272" y="1347"/>
                </a:lnTo>
                <a:lnTo>
                  <a:pt x="11633" y="1429"/>
                </a:lnTo>
                <a:lnTo>
                  <a:pt x="11994" y="1509"/>
                </a:lnTo>
                <a:lnTo>
                  <a:pt x="12287" y="1572"/>
                </a:lnTo>
                <a:close/>
              </a:path>
            </a:pathLst>
          </a:custGeom>
          <a:gradFill>
            <a:gsLst>
              <a:gs pos="0">
                <a:srgbClr val="FABC7F"/>
              </a:gs>
              <a:gs pos="98000">
                <a:srgbClr val="FEEBD9"/>
              </a:gs>
              <a:gs pos="44000">
                <a:srgbClr val="FBCEA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5" name="任意多边形 34"/>
          <p:cNvSpPr/>
          <p:nvPr>
            <p:custDataLst>
              <p:tags r:id="rId11"/>
            </p:custDataLst>
          </p:nvPr>
        </p:nvSpPr>
        <p:spPr>
          <a:xfrm>
            <a:off x="0" y="5814695"/>
            <a:ext cx="12192000" cy="1071880"/>
          </a:xfrm>
          <a:custGeom>
            <a:avLst/>
            <a:gdLst/>
            <a:ahLst/>
            <a:cxnLst>
              <a:cxn ang="3">
                <a:pos x="hc" y="t"/>
              </a:cxn>
              <a:cxn ang="cd2">
                <a:pos x="l" y="vc"/>
              </a:cxn>
              <a:cxn ang="cd4">
                <a:pos x="hc" y="b"/>
              </a:cxn>
              <a:cxn ang="0">
                <a:pos x="r" y="vc"/>
              </a:cxn>
            </a:cxnLst>
            <a:rect l="l" t="t" r="r" b="b"/>
            <a:pathLst>
              <a:path w="19200" h="1688">
                <a:moveTo>
                  <a:pt x="19200" y="103"/>
                </a:moveTo>
                <a:lnTo>
                  <a:pt x="19200" y="1688"/>
                </a:lnTo>
                <a:lnTo>
                  <a:pt x="0" y="1688"/>
                </a:lnTo>
                <a:lnTo>
                  <a:pt x="0" y="109"/>
                </a:lnTo>
                <a:lnTo>
                  <a:pt x="215" y="77"/>
                </a:lnTo>
                <a:lnTo>
                  <a:pt x="438" y="50"/>
                </a:lnTo>
                <a:lnTo>
                  <a:pt x="662" y="28"/>
                </a:lnTo>
                <a:lnTo>
                  <a:pt x="885" y="13"/>
                </a:lnTo>
                <a:lnTo>
                  <a:pt x="1108" y="4"/>
                </a:lnTo>
                <a:lnTo>
                  <a:pt x="1331" y="0"/>
                </a:lnTo>
                <a:lnTo>
                  <a:pt x="1554" y="1"/>
                </a:lnTo>
                <a:lnTo>
                  <a:pt x="1777" y="6"/>
                </a:lnTo>
                <a:lnTo>
                  <a:pt x="2001" y="17"/>
                </a:lnTo>
                <a:lnTo>
                  <a:pt x="2224" y="31"/>
                </a:lnTo>
                <a:lnTo>
                  <a:pt x="2447" y="50"/>
                </a:lnTo>
                <a:lnTo>
                  <a:pt x="2670" y="72"/>
                </a:lnTo>
                <a:lnTo>
                  <a:pt x="2893" y="97"/>
                </a:lnTo>
                <a:lnTo>
                  <a:pt x="3116" y="126"/>
                </a:lnTo>
                <a:lnTo>
                  <a:pt x="3339" y="157"/>
                </a:lnTo>
                <a:lnTo>
                  <a:pt x="3563" y="191"/>
                </a:lnTo>
                <a:lnTo>
                  <a:pt x="3786" y="227"/>
                </a:lnTo>
                <a:lnTo>
                  <a:pt x="4009" y="265"/>
                </a:lnTo>
                <a:lnTo>
                  <a:pt x="4232" y="306"/>
                </a:lnTo>
                <a:lnTo>
                  <a:pt x="4455" y="348"/>
                </a:lnTo>
                <a:lnTo>
                  <a:pt x="4678" y="390"/>
                </a:lnTo>
                <a:lnTo>
                  <a:pt x="4902" y="434"/>
                </a:lnTo>
                <a:lnTo>
                  <a:pt x="5125" y="478"/>
                </a:lnTo>
                <a:lnTo>
                  <a:pt x="5348" y="524"/>
                </a:lnTo>
                <a:lnTo>
                  <a:pt x="5571" y="569"/>
                </a:lnTo>
                <a:lnTo>
                  <a:pt x="5794" y="613"/>
                </a:lnTo>
                <a:lnTo>
                  <a:pt x="6017" y="658"/>
                </a:lnTo>
                <a:lnTo>
                  <a:pt x="6241" y="702"/>
                </a:lnTo>
                <a:lnTo>
                  <a:pt x="6464" y="745"/>
                </a:lnTo>
                <a:lnTo>
                  <a:pt x="6687" y="786"/>
                </a:lnTo>
                <a:lnTo>
                  <a:pt x="6910" y="827"/>
                </a:lnTo>
                <a:lnTo>
                  <a:pt x="7133" y="865"/>
                </a:lnTo>
                <a:lnTo>
                  <a:pt x="7356" y="901"/>
                </a:lnTo>
                <a:lnTo>
                  <a:pt x="7580" y="936"/>
                </a:lnTo>
                <a:lnTo>
                  <a:pt x="7803" y="967"/>
                </a:lnTo>
                <a:lnTo>
                  <a:pt x="8026" y="995"/>
                </a:lnTo>
                <a:lnTo>
                  <a:pt x="8249" y="1021"/>
                </a:lnTo>
                <a:lnTo>
                  <a:pt x="8472" y="1043"/>
                </a:lnTo>
                <a:lnTo>
                  <a:pt x="8695" y="1061"/>
                </a:lnTo>
                <a:lnTo>
                  <a:pt x="8918" y="1075"/>
                </a:lnTo>
                <a:lnTo>
                  <a:pt x="9142" y="1086"/>
                </a:lnTo>
                <a:lnTo>
                  <a:pt x="9365" y="1092"/>
                </a:lnTo>
                <a:lnTo>
                  <a:pt x="9588" y="1092"/>
                </a:lnTo>
                <a:lnTo>
                  <a:pt x="9619" y="1092"/>
                </a:lnTo>
                <a:lnTo>
                  <a:pt x="9651" y="1092"/>
                </a:lnTo>
                <a:lnTo>
                  <a:pt x="9874" y="1092"/>
                </a:lnTo>
                <a:lnTo>
                  <a:pt x="10097" y="1086"/>
                </a:lnTo>
                <a:lnTo>
                  <a:pt x="10321" y="1075"/>
                </a:lnTo>
                <a:lnTo>
                  <a:pt x="10544" y="1061"/>
                </a:lnTo>
                <a:lnTo>
                  <a:pt x="10767" y="1043"/>
                </a:lnTo>
                <a:lnTo>
                  <a:pt x="10990" y="1021"/>
                </a:lnTo>
                <a:lnTo>
                  <a:pt x="11213" y="995"/>
                </a:lnTo>
                <a:lnTo>
                  <a:pt x="11436" y="967"/>
                </a:lnTo>
                <a:lnTo>
                  <a:pt x="11659" y="936"/>
                </a:lnTo>
                <a:lnTo>
                  <a:pt x="11883" y="901"/>
                </a:lnTo>
                <a:lnTo>
                  <a:pt x="12106" y="865"/>
                </a:lnTo>
                <a:lnTo>
                  <a:pt x="12329" y="827"/>
                </a:lnTo>
                <a:lnTo>
                  <a:pt x="12552" y="786"/>
                </a:lnTo>
                <a:lnTo>
                  <a:pt x="12775" y="745"/>
                </a:lnTo>
                <a:lnTo>
                  <a:pt x="12998" y="702"/>
                </a:lnTo>
                <a:lnTo>
                  <a:pt x="13222" y="658"/>
                </a:lnTo>
                <a:lnTo>
                  <a:pt x="13445" y="613"/>
                </a:lnTo>
                <a:lnTo>
                  <a:pt x="13668" y="569"/>
                </a:lnTo>
                <a:lnTo>
                  <a:pt x="13891" y="524"/>
                </a:lnTo>
                <a:lnTo>
                  <a:pt x="14114" y="478"/>
                </a:lnTo>
                <a:lnTo>
                  <a:pt x="14337" y="434"/>
                </a:lnTo>
                <a:lnTo>
                  <a:pt x="14561" y="390"/>
                </a:lnTo>
                <a:lnTo>
                  <a:pt x="14784" y="348"/>
                </a:lnTo>
                <a:lnTo>
                  <a:pt x="15007" y="306"/>
                </a:lnTo>
                <a:lnTo>
                  <a:pt x="15230" y="265"/>
                </a:lnTo>
                <a:lnTo>
                  <a:pt x="15453" y="227"/>
                </a:lnTo>
                <a:lnTo>
                  <a:pt x="15676" y="191"/>
                </a:lnTo>
                <a:lnTo>
                  <a:pt x="15900" y="157"/>
                </a:lnTo>
                <a:lnTo>
                  <a:pt x="16123" y="126"/>
                </a:lnTo>
                <a:lnTo>
                  <a:pt x="16346" y="97"/>
                </a:lnTo>
                <a:lnTo>
                  <a:pt x="16569" y="72"/>
                </a:lnTo>
                <a:lnTo>
                  <a:pt x="16792" y="50"/>
                </a:lnTo>
                <a:lnTo>
                  <a:pt x="17015" y="31"/>
                </a:lnTo>
                <a:lnTo>
                  <a:pt x="17238" y="17"/>
                </a:lnTo>
                <a:lnTo>
                  <a:pt x="17462" y="6"/>
                </a:lnTo>
                <a:lnTo>
                  <a:pt x="17685" y="1"/>
                </a:lnTo>
                <a:lnTo>
                  <a:pt x="17908" y="0"/>
                </a:lnTo>
                <a:lnTo>
                  <a:pt x="18131" y="4"/>
                </a:lnTo>
                <a:lnTo>
                  <a:pt x="18354" y="13"/>
                </a:lnTo>
                <a:lnTo>
                  <a:pt x="18577" y="28"/>
                </a:lnTo>
                <a:lnTo>
                  <a:pt x="18801" y="50"/>
                </a:lnTo>
                <a:lnTo>
                  <a:pt x="19024" y="77"/>
                </a:lnTo>
                <a:lnTo>
                  <a:pt x="19200" y="103"/>
                </a:lnTo>
                <a:close/>
              </a:path>
            </a:pathLst>
          </a:custGeom>
          <a:gradFill>
            <a:gsLst>
              <a:gs pos="0">
                <a:srgbClr val="033E7C"/>
              </a:gs>
              <a:gs pos="100000">
                <a:srgbClr val="033E7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38" name="组合 37"/>
          <p:cNvGrpSpPr/>
          <p:nvPr/>
        </p:nvGrpSpPr>
        <p:grpSpPr>
          <a:xfrm>
            <a:off x="736600" y="384810"/>
            <a:ext cx="3638550" cy="521970"/>
            <a:chOff x="1135" y="2878"/>
            <a:chExt cx="5730" cy="822"/>
          </a:xfrm>
        </p:grpSpPr>
        <p:sp>
          <p:nvSpPr>
            <p:cNvPr id="3" name="矩形 2"/>
            <p:cNvSpPr/>
            <p:nvPr>
              <p:custDataLst>
                <p:tags r:id="rId12"/>
              </p:custDataLst>
            </p:nvPr>
          </p:nvSpPr>
          <p:spPr>
            <a:xfrm rot="16200000" flipH="1">
              <a:off x="2775" y="1780"/>
              <a:ext cx="211" cy="3492"/>
            </a:xfrm>
            <a:prstGeom prst="rect">
              <a:avLst/>
            </a:prstGeom>
            <a:gradFill>
              <a:gsLst>
                <a:gs pos="79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13"/>
              </p:custDataLst>
            </p:nvPr>
          </p:nvSpPr>
          <p:spPr>
            <a:xfrm>
              <a:off x="1273" y="2878"/>
              <a:ext cx="5592"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要点回顾</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grpSp>
      <p:grpSp>
        <p:nvGrpSpPr>
          <p:cNvPr id="6" name="组合 5"/>
          <p:cNvGrpSpPr/>
          <p:nvPr/>
        </p:nvGrpSpPr>
        <p:grpSpPr>
          <a:xfrm>
            <a:off x="4994275" y="1519555"/>
            <a:ext cx="5533390" cy="523240"/>
            <a:chOff x="856" y="6710"/>
            <a:chExt cx="8714" cy="824"/>
          </a:xfrm>
        </p:grpSpPr>
        <p:sp>
          <p:nvSpPr>
            <p:cNvPr id="9" name="矩形 8"/>
            <p:cNvSpPr/>
            <p:nvPr>
              <p:custDataLst>
                <p:tags r:id="rId14"/>
              </p:custDataLst>
            </p:nvPr>
          </p:nvSpPr>
          <p:spPr>
            <a:xfrm rot="16200000" flipH="1">
              <a:off x="3638" y="4541"/>
              <a:ext cx="211" cy="5774"/>
            </a:xfrm>
            <a:prstGeom prst="rect">
              <a:avLst/>
            </a:prstGeom>
            <a:gradFill>
              <a:gsLst>
                <a:gs pos="79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custDataLst>
                <p:tags r:id="rId15"/>
              </p:custDataLst>
            </p:nvPr>
          </p:nvSpPr>
          <p:spPr>
            <a:xfrm>
              <a:off x="856" y="6710"/>
              <a:ext cx="8714" cy="822"/>
            </a:xfrm>
            <a:prstGeom prst="rect">
              <a:avLst/>
            </a:prstGeom>
            <a:noFill/>
          </p:spPr>
          <p:txBody>
            <a:bodyPr wrap="square" rtlCol="0" anchor="t">
              <a:spAutoFit/>
            </a:bodyPr>
            <a:p>
              <a:pPr algn="l">
                <a:buClrTx/>
                <a:buSzTx/>
                <a:buFontTx/>
              </a:pPr>
              <a:endParaRPr lang="zh-CN" altLang="en-US" sz="2800">
                <a:solidFill>
                  <a:schemeClr val="tx1">
                    <a:lumMod val="85000"/>
                    <a:lumOff val="15000"/>
                  </a:schemeClr>
                </a:solidFill>
                <a:effectLst/>
                <a:latin typeface="思源黑体 CN Heavy" panose="020B0A00000000000000" charset="-122"/>
                <a:ea typeface="思源黑体 CN Heavy" panose="020B0A00000000000000" charset="-122"/>
                <a:sym typeface="+mn-ea"/>
              </a:endParaRPr>
            </a:p>
          </p:txBody>
        </p:sp>
      </p:grpSp>
      <p:sp>
        <p:nvSpPr>
          <p:cNvPr id="14" name="文本框 13"/>
          <p:cNvSpPr txBox="1"/>
          <p:nvPr>
            <p:custDataLst>
              <p:tags r:id="rId16"/>
            </p:custDataLst>
          </p:nvPr>
        </p:nvSpPr>
        <p:spPr>
          <a:xfrm>
            <a:off x="4994275" y="2413635"/>
            <a:ext cx="5283200" cy="2061210"/>
          </a:xfrm>
          <a:prstGeom prst="rect">
            <a:avLst/>
          </a:prstGeom>
          <a:noFill/>
        </p:spPr>
        <p:txBody>
          <a:bodyPr wrap="square" rtlCol="0" anchor="t">
            <a:spAutoFit/>
          </a:bodyPr>
          <a:p>
            <a:pPr marL="342900" indent="-342900">
              <a:lnSpc>
                <a:spcPct val="200000"/>
              </a:lnSpc>
              <a:buFont typeface="+mj-lt"/>
              <a:buAutoNum type="arabicPeriod"/>
            </a:pPr>
            <a:r>
              <a:rPr lang="zh-CN" altLang="en-US" sz="1600">
                <a:solidFill>
                  <a:schemeClr val="tx1">
                    <a:lumMod val="75000"/>
                    <a:lumOff val="25000"/>
                  </a:schemeClr>
                </a:solidFill>
                <a:latin typeface="思源黑体 CN Bold" panose="020B0800000000000000" charset="-122"/>
                <a:ea typeface="思源黑体 CN Bold" panose="020B0800000000000000" charset="-122"/>
              </a:rPr>
              <a:t>前端简介：范畴 </a:t>
            </a:r>
            <a:r>
              <a:rPr lang="en-US" altLang="zh-CN" sz="1600">
                <a:solidFill>
                  <a:schemeClr val="tx1">
                    <a:lumMod val="75000"/>
                    <a:lumOff val="25000"/>
                  </a:schemeClr>
                </a:solidFill>
                <a:latin typeface="思源黑体 CN Bold" panose="020B0800000000000000" charset="-122"/>
                <a:ea typeface="思源黑体 CN Bold" panose="020B0800000000000000" charset="-122"/>
              </a:rPr>
              <a:t>/ </a:t>
            </a:r>
            <a:r>
              <a:rPr lang="zh-CN" altLang="en-US" sz="1600">
                <a:solidFill>
                  <a:schemeClr val="tx1">
                    <a:lumMod val="75000"/>
                    <a:lumOff val="25000"/>
                  </a:schemeClr>
                </a:solidFill>
                <a:latin typeface="思源黑体 CN Bold" panose="020B0800000000000000" charset="-122"/>
                <a:ea typeface="思源黑体 CN Bold" panose="020B0800000000000000" charset="-122"/>
              </a:rPr>
              <a:t>发展史</a:t>
            </a:r>
            <a:endParaRPr lang="zh-CN" altLang="en-US" sz="1600">
              <a:solidFill>
                <a:schemeClr val="tx1">
                  <a:lumMod val="75000"/>
                  <a:lumOff val="25000"/>
                </a:schemeClr>
              </a:solidFill>
              <a:latin typeface="思源黑体 CN Bold" panose="020B0800000000000000" charset="-122"/>
              <a:ea typeface="思源黑体 CN Bold" panose="020B0800000000000000" charset="-122"/>
            </a:endParaRPr>
          </a:p>
          <a:p>
            <a:pPr marL="342900" indent="-342900">
              <a:lnSpc>
                <a:spcPct val="200000"/>
              </a:lnSpc>
              <a:buFont typeface="+mj-lt"/>
              <a:buAutoNum type="arabicPeriod"/>
            </a:pPr>
            <a:r>
              <a:rPr lang="zh-CN" altLang="en-US" sz="1600">
                <a:solidFill>
                  <a:schemeClr val="tx1">
                    <a:lumMod val="75000"/>
                    <a:lumOff val="25000"/>
                  </a:schemeClr>
                </a:solidFill>
                <a:latin typeface="思源黑体 CN Bold" panose="020B0800000000000000" charset="-122"/>
                <a:ea typeface="思源黑体 CN Bold" panose="020B0800000000000000" charset="-122"/>
              </a:rPr>
              <a:t>前端基础：前端三剑客 </a:t>
            </a:r>
            <a:r>
              <a:rPr lang="en-US" altLang="zh-CN" sz="1600">
                <a:solidFill>
                  <a:schemeClr val="tx1">
                    <a:lumMod val="75000"/>
                    <a:lumOff val="25000"/>
                  </a:schemeClr>
                </a:solidFill>
                <a:latin typeface="思源黑体 CN Bold" panose="020B0800000000000000" charset="-122"/>
                <a:ea typeface="思源黑体 CN Bold" panose="020B0800000000000000" charset="-122"/>
              </a:rPr>
              <a:t>/ </a:t>
            </a:r>
            <a:r>
              <a:rPr lang="zh-CN" altLang="en-US" sz="1600">
                <a:solidFill>
                  <a:schemeClr val="tx1">
                    <a:lumMod val="75000"/>
                    <a:lumOff val="25000"/>
                  </a:schemeClr>
                </a:solidFill>
                <a:latin typeface="思源黑体 CN Bold" panose="020B0800000000000000" charset="-122"/>
                <a:ea typeface="思源黑体 CN Bold" panose="020B0800000000000000" charset="-122"/>
              </a:rPr>
              <a:t>开发工具</a:t>
            </a:r>
            <a:endParaRPr lang="zh-CN" altLang="en-US" sz="1600">
              <a:solidFill>
                <a:schemeClr val="tx1">
                  <a:lumMod val="75000"/>
                  <a:lumOff val="25000"/>
                </a:schemeClr>
              </a:solidFill>
              <a:latin typeface="思源黑体 CN Bold" panose="020B0800000000000000" charset="-122"/>
              <a:ea typeface="思源黑体 CN Bold" panose="020B0800000000000000" charset="-122"/>
            </a:endParaRPr>
          </a:p>
          <a:p>
            <a:pPr marL="342900" indent="-342900">
              <a:lnSpc>
                <a:spcPct val="200000"/>
              </a:lnSpc>
              <a:buFont typeface="+mj-lt"/>
              <a:buAutoNum type="arabicPeriod"/>
            </a:pPr>
            <a:r>
              <a:rPr lang="zh-CN" altLang="en-US" sz="1600">
                <a:solidFill>
                  <a:schemeClr val="tx1">
                    <a:lumMod val="75000"/>
                    <a:lumOff val="25000"/>
                  </a:schemeClr>
                </a:solidFill>
                <a:latin typeface="思源黑体 CN Bold" panose="020B0800000000000000" charset="-122"/>
                <a:ea typeface="思源黑体 CN Bold" panose="020B0800000000000000" charset="-122"/>
              </a:rPr>
              <a:t>框架和库：主流框架和库 </a:t>
            </a:r>
            <a:r>
              <a:rPr lang="en-US" altLang="zh-CN" sz="1600">
                <a:solidFill>
                  <a:schemeClr val="tx1">
                    <a:lumMod val="75000"/>
                    <a:lumOff val="25000"/>
                  </a:schemeClr>
                </a:solidFill>
                <a:latin typeface="思源黑体 CN Bold" panose="020B0800000000000000" charset="-122"/>
                <a:ea typeface="思源黑体 CN Bold" panose="020B0800000000000000" charset="-122"/>
              </a:rPr>
              <a:t>/ </a:t>
            </a:r>
            <a:r>
              <a:rPr lang="zh-CN" altLang="en-US" sz="1600">
                <a:solidFill>
                  <a:schemeClr val="tx1">
                    <a:lumMod val="75000"/>
                    <a:lumOff val="25000"/>
                  </a:schemeClr>
                </a:solidFill>
                <a:latin typeface="思源黑体 CN Bold" panose="020B0800000000000000" charset="-122"/>
                <a:ea typeface="思源黑体 CN Bold" panose="020B0800000000000000" charset="-122"/>
              </a:rPr>
              <a:t>组件化开发</a:t>
            </a:r>
            <a:endParaRPr lang="zh-CN" altLang="en-US" sz="1600">
              <a:solidFill>
                <a:schemeClr val="tx1">
                  <a:lumMod val="75000"/>
                  <a:lumOff val="25000"/>
                </a:schemeClr>
              </a:solidFill>
              <a:latin typeface="思源黑体 CN Bold" panose="020B0800000000000000" charset="-122"/>
              <a:ea typeface="思源黑体 CN Bold" panose="020B0800000000000000" charset="-122"/>
            </a:endParaRPr>
          </a:p>
          <a:p>
            <a:pPr marL="342900" indent="-342900">
              <a:lnSpc>
                <a:spcPct val="200000"/>
              </a:lnSpc>
              <a:buFont typeface="+mj-lt"/>
              <a:buAutoNum type="arabicPeriod"/>
            </a:pPr>
            <a:r>
              <a:rPr lang="zh-CN" altLang="en-US" sz="1600">
                <a:solidFill>
                  <a:schemeClr val="tx1">
                    <a:lumMod val="75000"/>
                    <a:lumOff val="25000"/>
                  </a:schemeClr>
                </a:solidFill>
                <a:latin typeface="思源黑体 CN Bold" panose="020B0800000000000000" charset="-122"/>
                <a:ea typeface="思源黑体 CN Bold" panose="020B0800000000000000" charset="-122"/>
              </a:rPr>
              <a:t>前端优化：访问页面的流程 </a:t>
            </a:r>
            <a:r>
              <a:rPr lang="en-US" altLang="zh-CN" sz="1600">
                <a:solidFill>
                  <a:schemeClr val="tx1">
                    <a:lumMod val="75000"/>
                    <a:lumOff val="25000"/>
                  </a:schemeClr>
                </a:solidFill>
                <a:latin typeface="思源黑体 CN Bold" panose="020B0800000000000000" charset="-122"/>
                <a:ea typeface="思源黑体 CN Bold" panose="020B0800000000000000" charset="-122"/>
              </a:rPr>
              <a:t>/ </a:t>
            </a:r>
            <a:r>
              <a:rPr lang="zh-CN" altLang="en-US" sz="1600">
                <a:solidFill>
                  <a:schemeClr val="tx1">
                    <a:lumMod val="75000"/>
                    <a:lumOff val="25000"/>
                  </a:schemeClr>
                </a:solidFill>
                <a:latin typeface="思源黑体 CN Bold" panose="020B0800000000000000" charset="-122"/>
                <a:ea typeface="思源黑体 CN Bold" panose="020B0800000000000000" charset="-122"/>
              </a:rPr>
              <a:t>两个层面的优化</a:t>
            </a:r>
            <a:endParaRPr lang="en-US" altLang="zh-CN" sz="1600">
              <a:solidFill>
                <a:schemeClr val="tx1">
                  <a:lumMod val="75000"/>
                  <a:lumOff val="25000"/>
                </a:schemeClr>
              </a:solidFill>
              <a:latin typeface="思源黑体 CN Bold" panose="020B0800000000000000" charset="-122"/>
              <a:ea typeface="思源黑体 CN Bold" panose="020B0800000000000000" charset="-122"/>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1000" advTm="5000">
        <p:comb/>
      </p:transition>
    </mc:Choice>
    <mc:Fallback>
      <p:transition spd="slow" advTm="5000">
        <p:comb/>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560705" y="3085465"/>
            <a:ext cx="11064875" cy="655320"/>
            <a:chOff x="883" y="4859"/>
            <a:chExt cx="17425" cy="1032"/>
          </a:xfrm>
        </p:grpSpPr>
        <p:grpSp>
          <p:nvGrpSpPr>
            <p:cNvPr id="19" name="组合 18"/>
            <p:cNvGrpSpPr/>
            <p:nvPr/>
          </p:nvGrpSpPr>
          <p:grpSpPr>
            <a:xfrm rot="0">
              <a:off x="18170" y="4859"/>
              <a:ext cx="138" cy="1033"/>
              <a:chOff x="17603" y="4507"/>
              <a:chExt cx="112" cy="838"/>
            </a:xfrm>
          </p:grpSpPr>
          <p:sp>
            <p:nvSpPr>
              <p:cNvPr id="21" name="椭圆 20"/>
              <p:cNvSpPr/>
              <p:nvPr>
                <p:custDataLst>
                  <p:tags r:id="rId1"/>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2"/>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3"/>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4"/>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5" name="组合 34"/>
            <p:cNvGrpSpPr/>
            <p:nvPr/>
          </p:nvGrpSpPr>
          <p:grpSpPr>
            <a:xfrm rot="0">
              <a:off x="883" y="4859"/>
              <a:ext cx="138" cy="1033"/>
              <a:chOff x="17603" y="4507"/>
              <a:chExt cx="112" cy="838"/>
            </a:xfrm>
          </p:grpSpPr>
          <p:sp>
            <p:nvSpPr>
              <p:cNvPr id="40" name="椭圆 39"/>
              <p:cNvSpPr/>
              <p:nvPr>
                <p:custDataLst>
                  <p:tags r:id="rId5"/>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p:custDataLst>
                  <p:tags r:id="rId6"/>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7"/>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custDataLst>
                  <p:tags r:id="rId8"/>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7" name="椭圆 16"/>
          <p:cNvSpPr/>
          <p:nvPr/>
        </p:nvSpPr>
        <p:spPr>
          <a:xfrm>
            <a:off x="3244215" y="878205"/>
            <a:ext cx="5703570" cy="5703570"/>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217420" y="1660525"/>
            <a:ext cx="7752080" cy="2207260"/>
          </a:xfrm>
          <a:prstGeom prst="rect">
            <a:avLst/>
          </a:prstGeom>
          <a:noFill/>
        </p:spPr>
        <p:txBody>
          <a:bodyPr wrap="square" rtlCol="0" anchor="t">
            <a:spAutoFit/>
          </a:bodyPr>
          <a:p>
            <a:pPr indent="0" algn="ctr" fontAlgn="auto">
              <a:lnSpc>
                <a:spcPts val="8000"/>
              </a:lnSpc>
              <a:spcAft>
                <a:spcPts val="500"/>
              </a:spcAft>
            </a:pPr>
            <a:r>
              <a:rPr lang="zh-CN" altLang="en-US" sz="4800">
                <a:ln>
                  <a:solidFill>
                    <a:srgbClr val="033E7C"/>
                  </a:solidFill>
                </a:ln>
                <a:solidFill>
                  <a:schemeClr val="bg1"/>
                </a:solidFill>
                <a:effectLst/>
                <a:latin typeface="思源黑体 CN Heavy" panose="020B0A00000000000000" charset="-122"/>
                <a:ea typeface="思源黑体 CN Heavy" panose="020B0A00000000000000" charset="-122"/>
              </a:rPr>
              <a:t>课程结束</a:t>
            </a:r>
            <a:endParaRPr lang="zh-CN" altLang="en-US" sz="4800">
              <a:ln>
                <a:solidFill>
                  <a:srgbClr val="033E7C"/>
                </a:solidFill>
              </a:ln>
              <a:solidFill>
                <a:schemeClr val="bg1"/>
              </a:solidFill>
              <a:effectLst/>
              <a:latin typeface="思源黑体 CN Heavy" panose="020B0A00000000000000" charset="-122"/>
              <a:ea typeface="思源黑体 CN Heavy" panose="020B0A00000000000000" charset="-122"/>
            </a:endParaRPr>
          </a:p>
          <a:p>
            <a:pPr indent="0" algn="ctr" fontAlgn="auto">
              <a:lnSpc>
                <a:spcPts val="8000"/>
              </a:lnSpc>
              <a:spcAft>
                <a:spcPts val="500"/>
              </a:spcAft>
            </a:pPr>
            <a:r>
              <a:rPr lang="zh-CN" altLang="en-US" sz="80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rPr>
              <a:t>谢谢</a:t>
            </a:r>
            <a:endParaRPr lang="zh-CN" altLang="en-US" sz="80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endParaRPr>
          </a:p>
        </p:txBody>
      </p:sp>
      <p:sp>
        <p:nvSpPr>
          <p:cNvPr id="37" name="任意多边形 36"/>
          <p:cNvSpPr/>
          <p:nvPr/>
        </p:nvSpPr>
        <p:spPr>
          <a:xfrm>
            <a:off x="0" y="5500370"/>
            <a:ext cx="12192000" cy="864870"/>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gradFill>
            <a:gsLst>
              <a:gs pos="0">
                <a:srgbClr val="FABC7F"/>
              </a:gs>
              <a:gs pos="98000">
                <a:srgbClr val="FEEBD9"/>
              </a:gs>
              <a:gs pos="44000">
                <a:srgbClr val="FBCEA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58" name="任意多边形 57"/>
          <p:cNvSpPr/>
          <p:nvPr/>
        </p:nvSpPr>
        <p:spPr>
          <a:xfrm>
            <a:off x="0" y="5662930"/>
            <a:ext cx="12192000" cy="1263015"/>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gradFill>
            <a:gsLst>
              <a:gs pos="0">
                <a:srgbClr val="033E7C"/>
              </a:gs>
              <a:gs pos="100000">
                <a:srgbClr val="033E7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12" name="组合 11"/>
          <p:cNvGrpSpPr/>
          <p:nvPr/>
        </p:nvGrpSpPr>
        <p:grpSpPr>
          <a:xfrm rot="0">
            <a:off x="11373485" y="719455"/>
            <a:ext cx="234950" cy="121920"/>
            <a:chOff x="17935" y="1176"/>
            <a:chExt cx="412" cy="294"/>
          </a:xfrm>
        </p:grpSpPr>
        <p:cxnSp>
          <p:nvCxnSpPr>
            <p:cNvPr id="14" name="直接连接符 13"/>
            <p:cNvCxnSpPr/>
            <p:nvPr>
              <p:custDataLst>
                <p:tags r:id="rId9"/>
              </p:custDataLst>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0"/>
              </p:custDataLst>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1"/>
              </p:custDataLst>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pic>
        <p:nvPicPr>
          <p:cNvPr id="13" name="图片 12" descr="logo_00"/>
          <p:cNvPicPr>
            <a:picLocks noChangeAspect="1"/>
          </p:cNvPicPr>
          <p:nvPr>
            <p:custDataLst>
              <p:tags r:id="rId12"/>
            </p:custDataLst>
          </p:nvPr>
        </p:nvPicPr>
        <p:blipFill>
          <a:blip r:embed="rId13"/>
          <a:stretch>
            <a:fillRect/>
          </a:stretch>
        </p:blipFill>
        <p:spPr>
          <a:xfrm>
            <a:off x="455930" y="318135"/>
            <a:ext cx="1967865" cy="819785"/>
          </a:xfrm>
          <a:prstGeom prst="rect">
            <a:avLst/>
          </a:prstGeom>
        </p:spPr>
      </p:pic>
      <p:sp>
        <p:nvSpPr>
          <p:cNvPr id="8" name="文本框 7"/>
          <p:cNvSpPr txBox="1"/>
          <p:nvPr>
            <p:custDataLst>
              <p:tags r:id="rId14"/>
            </p:custDataLst>
          </p:nvPr>
        </p:nvSpPr>
        <p:spPr>
          <a:xfrm>
            <a:off x="8947785" y="6297930"/>
            <a:ext cx="2777490" cy="275590"/>
          </a:xfrm>
          <a:prstGeom prst="rect">
            <a:avLst/>
          </a:prstGeom>
          <a:gradFill>
            <a:gsLst>
              <a:gs pos="0">
                <a:srgbClr val="033E7C"/>
              </a:gs>
              <a:gs pos="100000">
                <a:srgbClr val="033E7C"/>
              </a:gs>
            </a:gsLst>
            <a:lin ang="0" scaled="0"/>
          </a:gradFill>
        </p:spPr>
        <p:txBody>
          <a:bodyPr wrap="square" rtlCol="0">
            <a:spAutoFit/>
          </a:bodyPr>
          <a:p>
            <a:pPr algn="r"/>
            <a:r>
              <a:rPr sz="1200" cap="all">
                <a:solidFill>
                  <a:schemeClr val="bg1">
                    <a:alpha val="85000"/>
                  </a:schemeClr>
                </a:solidFill>
                <a:uFillTx/>
                <a:latin typeface="思源黑体 CN Bold" panose="020B0800000000000000" charset="-122"/>
                <a:ea typeface="思源黑体 CN Bold" panose="020B0800000000000000" charset="-122"/>
                <a:cs typeface="思源黑体 CN Bold" panose="020B0800000000000000" charset="-122"/>
              </a:rPr>
              <a:t>成为大宗领域首选商学院</a:t>
            </a:r>
            <a:endParaRPr sz="1200" cap="all">
              <a:solidFill>
                <a:schemeClr val="bg1">
                  <a:alpha val="85000"/>
                </a:schemeClr>
              </a:solidFill>
              <a:uFillTx/>
              <a:latin typeface="思源黑体 CN Bold" panose="020B0800000000000000" charset="-122"/>
              <a:ea typeface="思源黑体 CN Bold" panose="020B0800000000000000" charset="-122"/>
              <a:cs typeface="思源黑体 CN Bold" panose="020B0800000000000000" charset="-122"/>
            </a:endParaRPr>
          </a:p>
        </p:txBody>
      </p:sp>
    </p:spTree>
    <p:custDataLst>
      <p:tags r:id="rId1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椭圆 16"/>
          <p:cNvSpPr/>
          <p:nvPr>
            <p:custDataLst>
              <p:tags r:id="rId1"/>
            </p:custDataLst>
          </p:nvPr>
        </p:nvSpPr>
        <p:spPr>
          <a:xfrm rot="1980000">
            <a:off x="5588000" y="577215"/>
            <a:ext cx="5233670" cy="5703570"/>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560705" y="3085465"/>
            <a:ext cx="11064875" cy="655320"/>
            <a:chOff x="883" y="4859"/>
            <a:chExt cx="17425" cy="1032"/>
          </a:xfrm>
        </p:grpSpPr>
        <p:grpSp>
          <p:nvGrpSpPr>
            <p:cNvPr id="19" name="组合 18"/>
            <p:cNvGrpSpPr/>
            <p:nvPr/>
          </p:nvGrpSpPr>
          <p:grpSpPr>
            <a:xfrm rot="0">
              <a:off x="18170" y="4859"/>
              <a:ext cx="138" cy="1033"/>
              <a:chOff x="17603" y="4507"/>
              <a:chExt cx="112" cy="838"/>
            </a:xfrm>
          </p:grpSpPr>
          <p:sp>
            <p:nvSpPr>
              <p:cNvPr id="21" name="椭圆 20"/>
              <p:cNvSpPr/>
              <p:nvPr>
                <p:custDataLst>
                  <p:tags r:id="rId2"/>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3"/>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custDataLst>
                  <p:tags r:id="rId4"/>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5"/>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rot="0">
              <a:off x="883" y="4859"/>
              <a:ext cx="138" cy="1033"/>
              <a:chOff x="17603" y="4507"/>
              <a:chExt cx="112" cy="838"/>
            </a:xfrm>
          </p:grpSpPr>
          <p:sp>
            <p:nvSpPr>
              <p:cNvPr id="40" name="椭圆 39"/>
              <p:cNvSpPr/>
              <p:nvPr>
                <p:custDataLst>
                  <p:tags r:id="rId6"/>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椭圆 44"/>
              <p:cNvSpPr/>
              <p:nvPr>
                <p:custDataLst>
                  <p:tags r:id="rId7"/>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椭圆 45"/>
              <p:cNvSpPr/>
              <p:nvPr>
                <p:custDataLst>
                  <p:tags r:id="rId8"/>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椭圆 46"/>
              <p:cNvSpPr/>
              <p:nvPr>
                <p:custDataLst>
                  <p:tags r:id="rId9"/>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37" name="任意多边形 36"/>
          <p:cNvSpPr/>
          <p:nvPr>
            <p:custDataLst>
              <p:tags r:id="rId10"/>
            </p:custDataLst>
          </p:nvPr>
        </p:nvSpPr>
        <p:spPr>
          <a:xfrm>
            <a:off x="-12065" y="5668045"/>
            <a:ext cx="7802117" cy="998185"/>
          </a:xfrm>
          <a:custGeom>
            <a:avLst/>
            <a:gdLst/>
            <a:ahLst/>
            <a:cxnLst>
              <a:cxn ang="3">
                <a:pos x="hc" y="t"/>
              </a:cxn>
              <a:cxn ang="cd2">
                <a:pos x="l" y="vc"/>
              </a:cxn>
              <a:cxn ang="cd4">
                <a:pos x="hc" y="b"/>
              </a:cxn>
              <a:cxn ang="0">
                <a:pos x="r" y="vc"/>
              </a:cxn>
            </a:cxnLst>
            <a:rect l="l" t="t" r="r" b="b"/>
            <a:pathLst>
              <a:path w="12287" h="1572">
                <a:moveTo>
                  <a:pt x="12287" y="1572"/>
                </a:moveTo>
                <a:lnTo>
                  <a:pt x="0" y="1572"/>
                </a:lnTo>
                <a:lnTo>
                  <a:pt x="0" y="510"/>
                </a:lnTo>
                <a:lnTo>
                  <a:pt x="83" y="482"/>
                </a:lnTo>
                <a:lnTo>
                  <a:pt x="444" y="378"/>
                </a:lnTo>
                <a:lnTo>
                  <a:pt x="805" y="288"/>
                </a:lnTo>
                <a:lnTo>
                  <a:pt x="1166" y="211"/>
                </a:lnTo>
                <a:lnTo>
                  <a:pt x="1526" y="147"/>
                </a:lnTo>
                <a:lnTo>
                  <a:pt x="1887" y="95"/>
                </a:lnTo>
                <a:lnTo>
                  <a:pt x="2248" y="55"/>
                </a:lnTo>
                <a:lnTo>
                  <a:pt x="2609" y="26"/>
                </a:lnTo>
                <a:lnTo>
                  <a:pt x="2970" y="8"/>
                </a:lnTo>
                <a:lnTo>
                  <a:pt x="3331" y="0"/>
                </a:lnTo>
                <a:lnTo>
                  <a:pt x="3692" y="2"/>
                </a:lnTo>
                <a:lnTo>
                  <a:pt x="4053" y="13"/>
                </a:lnTo>
                <a:lnTo>
                  <a:pt x="4414" y="32"/>
                </a:lnTo>
                <a:lnTo>
                  <a:pt x="4775" y="60"/>
                </a:lnTo>
                <a:lnTo>
                  <a:pt x="5136" y="95"/>
                </a:lnTo>
                <a:lnTo>
                  <a:pt x="5497" y="137"/>
                </a:lnTo>
                <a:lnTo>
                  <a:pt x="5858" y="186"/>
                </a:lnTo>
                <a:lnTo>
                  <a:pt x="6219" y="241"/>
                </a:lnTo>
                <a:lnTo>
                  <a:pt x="6580" y="301"/>
                </a:lnTo>
                <a:lnTo>
                  <a:pt x="6941" y="367"/>
                </a:lnTo>
                <a:lnTo>
                  <a:pt x="7301" y="436"/>
                </a:lnTo>
                <a:lnTo>
                  <a:pt x="7662" y="510"/>
                </a:lnTo>
                <a:lnTo>
                  <a:pt x="8023" y="587"/>
                </a:lnTo>
                <a:lnTo>
                  <a:pt x="8384" y="667"/>
                </a:lnTo>
                <a:lnTo>
                  <a:pt x="8745" y="749"/>
                </a:lnTo>
                <a:lnTo>
                  <a:pt x="9106" y="833"/>
                </a:lnTo>
                <a:lnTo>
                  <a:pt x="9467" y="919"/>
                </a:lnTo>
                <a:lnTo>
                  <a:pt x="9828" y="1005"/>
                </a:lnTo>
                <a:lnTo>
                  <a:pt x="10189" y="1091"/>
                </a:lnTo>
                <a:lnTo>
                  <a:pt x="10550" y="1178"/>
                </a:lnTo>
                <a:lnTo>
                  <a:pt x="10911" y="1263"/>
                </a:lnTo>
                <a:lnTo>
                  <a:pt x="11272" y="1347"/>
                </a:lnTo>
                <a:lnTo>
                  <a:pt x="11633" y="1429"/>
                </a:lnTo>
                <a:lnTo>
                  <a:pt x="11994" y="1509"/>
                </a:lnTo>
                <a:lnTo>
                  <a:pt x="12287" y="1572"/>
                </a:lnTo>
                <a:close/>
              </a:path>
            </a:pathLst>
          </a:custGeom>
          <a:gradFill>
            <a:gsLst>
              <a:gs pos="0">
                <a:srgbClr val="FABC7F"/>
              </a:gs>
              <a:gs pos="98000">
                <a:srgbClr val="FEEBD9"/>
              </a:gs>
              <a:gs pos="44000">
                <a:srgbClr val="FBCEA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5" name="任意多边形 34"/>
          <p:cNvSpPr/>
          <p:nvPr>
            <p:custDataLst>
              <p:tags r:id="rId11"/>
            </p:custDataLst>
          </p:nvPr>
        </p:nvSpPr>
        <p:spPr>
          <a:xfrm>
            <a:off x="0" y="5814695"/>
            <a:ext cx="12192000" cy="1071880"/>
          </a:xfrm>
          <a:custGeom>
            <a:avLst/>
            <a:gdLst/>
            <a:ahLst/>
            <a:cxnLst>
              <a:cxn ang="3">
                <a:pos x="hc" y="t"/>
              </a:cxn>
              <a:cxn ang="cd2">
                <a:pos x="l" y="vc"/>
              </a:cxn>
              <a:cxn ang="cd4">
                <a:pos x="hc" y="b"/>
              </a:cxn>
              <a:cxn ang="0">
                <a:pos x="r" y="vc"/>
              </a:cxn>
            </a:cxnLst>
            <a:rect l="l" t="t" r="r" b="b"/>
            <a:pathLst>
              <a:path w="19200" h="1688">
                <a:moveTo>
                  <a:pt x="19200" y="103"/>
                </a:moveTo>
                <a:lnTo>
                  <a:pt x="19200" y="1688"/>
                </a:lnTo>
                <a:lnTo>
                  <a:pt x="0" y="1688"/>
                </a:lnTo>
                <a:lnTo>
                  <a:pt x="0" y="109"/>
                </a:lnTo>
                <a:lnTo>
                  <a:pt x="215" y="77"/>
                </a:lnTo>
                <a:lnTo>
                  <a:pt x="438" y="50"/>
                </a:lnTo>
                <a:lnTo>
                  <a:pt x="662" y="28"/>
                </a:lnTo>
                <a:lnTo>
                  <a:pt x="885" y="13"/>
                </a:lnTo>
                <a:lnTo>
                  <a:pt x="1108" y="4"/>
                </a:lnTo>
                <a:lnTo>
                  <a:pt x="1331" y="0"/>
                </a:lnTo>
                <a:lnTo>
                  <a:pt x="1554" y="1"/>
                </a:lnTo>
                <a:lnTo>
                  <a:pt x="1777" y="6"/>
                </a:lnTo>
                <a:lnTo>
                  <a:pt x="2001" y="17"/>
                </a:lnTo>
                <a:lnTo>
                  <a:pt x="2224" y="31"/>
                </a:lnTo>
                <a:lnTo>
                  <a:pt x="2447" y="50"/>
                </a:lnTo>
                <a:lnTo>
                  <a:pt x="2670" y="72"/>
                </a:lnTo>
                <a:lnTo>
                  <a:pt x="2893" y="97"/>
                </a:lnTo>
                <a:lnTo>
                  <a:pt x="3116" y="126"/>
                </a:lnTo>
                <a:lnTo>
                  <a:pt x="3339" y="157"/>
                </a:lnTo>
                <a:lnTo>
                  <a:pt x="3563" y="191"/>
                </a:lnTo>
                <a:lnTo>
                  <a:pt x="3786" y="227"/>
                </a:lnTo>
                <a:lnTo>
                  <a:pt x="4009" y="265"/>
                </a:lnTo>
                <a:lnTo>
                  <a:pt x="4232" y="306"/>
                </a:lnTo>
                <a:lnTo>
                  <a:pt x="4455" y="348"/>
                </a:lnTo>
                <a:lnTo>
                  <a:pt x="4678" y="390"/>
                </a:lnTo>
                <a:lnTo>
                  <a:pt x="4902" y="434"/>
                </a:lnTo>
                <a:lnTo>
                  <a:pt x="5125" y="478"/>
                </a:lnTo>
                <a:lnTo>
                  <a:pt x="5348" y="524"/>
                </a:lnTo>
                <a:lnTo>
                  <a:pt x="5571" y="569"/>
                </a:lnTo>
                <a:lnTo>
                  <a:pt x="5794" y="613"/>
                </a:lnTo>
                <a:lnTo>
                  <a:pt x="6017" y="658"/>
                </a:lnTo>
                <a:lnTo>
                  <a:pt x="6241" y="702"/>
                </a:lnTo>
                <a:lnTo>
                  <a:pt x="6464" y="745"/>
                </a:lnTo>
                <a:lnTo>
                  <a:pt x="6687" y="786"/>
                </a:lnTo>
                <a:lnTo>
                  <a:pt x="6910" y="827"/>
                </a:lnTo>
                <a:lnTo>
                  <a:pt x="7133" y="865"/>
                </a:lnTo>
                <a:lnTo>
                  <a:pt x="7356" y="901"/>
                </a:lnTo>
                <a:lnTo>
                  <a:pt x="7580" y="936"/>
                </a:lnTo>
                <a:lnTo>
                  <a:pt x="7803" y="967"/>
                </a:lnTo>
                <a:lnTo>
                  <a:pt x="8026" y="995"/>
                </a:lnTo>
                <a:lnTo>
                  <a:pt x="8249" y="1021"/>
                </a:lnTo>
                <a:lnTo>
                  <a:pt x="8472" y="1043"/>
                </a:lnTo>
                <a:lnTo>
                  <a:pt x="8695" y="1061"/>
                </a:lnTo>
                <a:lnTo>
                  <a:pt x="8918" y="1075"/>
                </a:lnTo>
                <a:lnTo>
                  <a:pt x="9142" y="1086"/>
                </a:lnTo>
                <a:lnTo>
                  <a:pt x="9365" y="1092"/>
                </a:lnTo>
                <a:lnTo>
                  <a:pt x="9588" y="1092"/>
                </a:lnTo>
                <a:lnTo>
                  <a:pt x="9619" y="1092"/>
                </a:lnTo>
                <a:lnTo>
                  <a:pt x="9651" y="1092"/>
                </a:lnTo>
                <a:lnTo>
                  <a:pt x="9874" y="1092"/>
                </a:lnTo>
                <a:lnTo>
                  <a:pt x="10097" y="1086"/>
                </a:lnTo>
                <a:lnTo>
                  <a:pt x="10321" y="1075"/>
                </a:lnTo>
                <a:lnTo>
                  <a:pt x="10544" y="1061"/>
                </a:lnTo>
                <a:lnTo>
                  <a:pt x="10767" y="1043"/>
                </a:lnTo>
                <a:lnTo>
                  <a:pt x="10990" y="1021"/>
                </a:lnTo>
                <a:lnTo>
                  <a:pt x="11213" y="995"/>
                </a:lnTo>
                <a:lnTo>
                  <a:pt x="11436" y="967"/>
                </a:lnTo>
                <a:lnTo>
                  <a:pt x="11659" y="936"/>
                </a:lnTo>
                <a:lnTo>
                  <a:pt x="11883" y="901"/>
                </a:lnTo>
                <a:lnTo>
                  <a:pt x="12106" y="865"/>
                </a:lnTo>
                <a:lnTo>
                  <a:pt x="12329" y="827"/>
                </a:lnTo>
                <a:lnTo>
                  <a:pt x="12552" y="786"/>
                </a:lnTo>
                <a:lnTo>
                  <a:pt x="12775" y="745"/>
                </a:lnTo>
                <a:lnTo>
                  <a:pt x="12998" y="702"/>
                </a:lnTo>
                <a:lnTo>
                  <a:pt x="13222" y="658"/>
                </a:lnTo>
                <a:lnTo>
                  <a:pt x="13445" y="613"/>
                </a:lnTo>
                <a:lnTo>
                  <a:pt x="13668" y="569"/>
                </a:lnTo>
                <a:lnTo>
                  <a:pt x="13891" y="524"/>
                </a:lnTo>
                <a:lnTo>
                  <a:pt x="14114" y="478"/>
                </a:lnTo>
                <a:lnTo>
                  <a:pt x="14337" y="434"/>
                </a:lnTo>
                <a:lnTo>
                  <a:pt x="14561" y="390"/>
                </a:lnTo>
                <a:lnTo>
                  <a:pt x="14784" y="348"/>
                </a:lnTo>
                <a:lnTo>
                  <a:pt x="15007" y="306"/>
                </a:lnTo>
                <a:lnTo>
                  <a:pt x="15230" y="265"/>
                </a:lnTo>
                <a:lnTo>
                  <a:pt x="15453" y="227"/>
                </a:lnTo>
                <a:lnTo>
                  <a:pt x="15676" y="191"/>
                </a:lnTo>
                <a:lnTo>
                  <a:pt x="15900" y="157"/>
                </a:lnTo>
                <a:lnTo>
                  <a:pt x="16123" y="126"/>
                </a:lnTo>
                <a:lnTo>
                  <a:pt x="16346" y="97"/>
                </a:lnTo>
                <a:lnTo>
                  <a:pt x="16569" y="72"/>
                </a:lnTo>
                <a:lnTo>
                  <a:pt x="16792" y="50"/>
                </a:lnTo>
                <a:lnTo>
                  <a:pt x="17015" y="31"/>
                </a:lnTo>
                <a:lnTo>
                  <a:pt x="17238" y="17"/>
                </a:lnTo>
                <a:lnTo>
                  <a:pt x="17462" y="6"/>
                </a:lnTo>
                <a:lnTo>
                  <a:pt x="17685" y="1"/>
                </a:lnTo>
                <a:lnTo>
                  <a:pt x="17908" y="0"/>
                </a:lnTo>
                <a:lnTo>
                  <a:pt x="18131" y="4"/>
                </a:lnTo>
                <a:lnTo>
                  <a:pt x="18354" y="13"/>
                </a:lnTo>
                <a:lnTo>
                  <a:pt x="18577" y="28"/>
                </a:lnTo>
                <a:lnTo>
                  <a:pt x="18801" y="50"/>
                </a:lnTo>
                <a:lnTo>
                  <a:pt x="19024" y="77"/>
                </a:lnTo>
                <a:lnTo>
                  <a:pt x="19200" y="103"/>
                </a:lnTo>
                <a:close/>
              </a:path>
            </a:pathLst>
          </a:custGeom>
          <a:gradFill>
            <a:gsLst>
              <a:gs pos="0">
                <a:srgbClr val="033E7C"/>
              </a:gs>
              <a:gs pos="100000">
                <a:srgbClr val="033E7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nvGrpSpPr>
          <p:cNvPr id="38" name="组合 37"/>
          <p:cNvGrpSpPr/>
          <p:nvPr/>
        </p:nvGrpSpPr>
        <p:grpSpPr>
          <a:xfrm>
            <a:off x="736600" y="384810"/>
            <a:ext cx="3638550" cy="521970"/>
            <a:chOff x="1135" y="2878"/>
            <a:chExt cx="5730" cy="822"/>
          </a:xfrm>
        </p:grpSpPr>
        <p:sp>
          <p:nvSpPr>
            <p:cNvPr id="3" name="矩形 2"/>
            <p:cNvSpPr/>
            <p:nvPr>
              <p:custDataLst>
                <p:tags r:id="rId12"/>
              </p:custDataLst>
            </p:nvPr>
          </p:nvSpPr>
          <p:spPr>
            <a:xfrm rot="16200000" flipH="1">
              <a:off x="2775" y="1780"/>
              <a:ext cx="211" cy="3492"/>
            </a:xfrm>
            <a:prstGeom prst="rect">
              <a:avLst/>
            </a:prstGeom>
            <a:gradFill>
              <a:gsLst>
                <a:gs pos="79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13"/>
              </p:custDataLst>
            </p:nvPr>
          </p:nvSpPr>
          <p:spPr>
            <a:xfrm>
              <a:off x="1273" y="2878"/>
              <a:ext cx="5592"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课程背景</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grpSp>
      <p:grpSp>
        <p:nvGrpSpPr>
          <p:cNvPr id="43" name="组合 42"/>
          <p:cNvGrpSpPr/>
          <p:nvPr/>
        </p:nvGrpSpPr>
        <p:grpSpPr>
          <a:xfrm>
            <a:off x="1441450" y="1531620"/>
            <a:ext cx="3667125" cy="523240"/>
            <a:chOff x="856" y="6710"/>
            <a:chExt cx="5775" cy="824"/>
          </a:xfrm>
        </p:grpSpPr>
        <p:sp>
          <p:nvSpPr>
            <p:cNvPr id="20" name="矩形 19"/>
            <p:cNvSpPr/>
            <p:nvPr>
              <p:custDataLst>
                <p:tags r:id="rId14"/>
              </p:custDataLst>
            </p:nvPr>
          </p:nvSpPr>
          <p:spPr>
            <a:xfrm rot="16200000" flipH="1">
              <a:off x="3638" y="4541"/>
              <a:ext cx="211" cy="5774"/>
            </a:xfrm>
            <a:prstGeom prst="rect">
              <a:avLst/>
            </a:prstGeom>
            <a:gradFill>
              <a:gsLst>
                <a:gs pos="79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15"/>
              </p:custDataLst>
            </p:nvPr>
          </p:nvSpPr>
          <p:spPr>
            <a:xfrm>
              <a:off x="856" y="6710"/>
              <a:ext cx="5497" cy="822"/>
            </a:xfrm>
            <a:prstGeom prst="rect">
              <a:avLst/>
            </a:prstGeom>
            <a:noFill/>
          </p:spPr>
          <p:txBody>
            <a:bodyPr wrap="square" rtlCol="0" anchor="t">
              <a:spAutoFit/>
            </a:bodyPr>
            <a:p>
              <a:pPr algn="l">
                <a:buClrTx/>
                <a:buSzTx/>
                <a:buFontTx/>
              </a:pPr>
              <a:r>
                <a:rPr lang="zh-CN" altLang="en-US" sz="2800">
                  <a:solidFill>
                    <a:schemeClr val="tx1">
                      <a:lumMod val="85000"/>
                      <a:lumOff val="15000"/>
                    </a:schemeClr>
                  </a:solidFill>
                  <a:effectLst/>
                  <a:latin typeface="思源黑体 CN Heavy" panose="020B0A00000000000000" charset="-122"/>
                  <a:ea typeface="思源黑体 CN Heavy" panose="020B0A00000000000000" charset="-122"/>
                  <a:sym typeface="+mn-ea"/>
                </a:rPr>
                <a:t>为什么会有这堂课？</a:t>
              </a:r>
              <a:endParaRPr lang="zh-CN" altLang="en-US" sz="2800">
                <a:solidFill>
                  <a:schemeClr val="tx1">
                    <a:lumMod val="85000"/>
                    <a:lumOff val="15000"/>
                  </a:schemeClr>
                </a:solidFill>
                <a:effectLst/>
                <a:latin typeface="思源黑体 CN Heavy" panose="020B0A00000000000000" charset="-122"/>
                <a:ea typeface="思源黑体 CN Heavy" panose="020B0A00000000000000" charset="-122"/>
                <a:sym typeface="+mn-ea"/>
              </a:endParaRPr>
            </a:p>
          </p:txBody>
        </p:sp>
      </p:grpSp>
      <p:grpSp>
        <p:nvGrpSpPr>
          <p:cNvPr id="5" name="组合 4"/>
          <p:cNvGrpSpPr/>
          <p:nvPr/>
        </p:nvGrpSpPr>
        <p:grpSpPr>
          <a:xfrm>
            <a:off x="1441450" y="2183765"/>
            <a:ext cx="7267575" cy="2141384"/>
            <a:chOff x="9600" y="3783"/>
            <a:chExt cx="8714" cy="2464"/>
          </a:xfrm>
        </p:grpSpPr>
        <p:sp>
          <p:nvSpPr>
            <p:cNvPr id="16" name="文本框 15"/>
            <p:cNvSpPr txBox="1"/>
            <p:nvPr>
              <p:custDataLst>
                <p:tags r:id="rId16"/>
              </p:custDataLst>
            </p:nvPr>
          </p:nvSpPr>
          <p:spPr>
            <a:xfrm>
              <a:off x="9600" y="4295"/>
              <a:ext cx="8713" cy="1952"/>
            </a:xfrm>
            <a:prstGeom prst="rect">
              <a:avLst/>
            </a:prstGeom>
            <a:noFill/>
          </p:spPr>
          <p:txBody>
            <a:bodyPr wrap="square" rtlCol="0" anchor="t">
              <a:spAutoFit/>
            </a:bodyPr>
            <a:p>
              <a:pPr indent="0" algn="l" fontAlgn="auto">
                <a:lnSpc>
                  <a:spcPct val="150000"/>
                </a:lnSpc>
                <a:spcAft>
                  <a:spcPts val="500"/>
                </a:spcAft>
                <a:buClrTx/>
                <a:buSzTx/>
                <a:buFontTx/>
              </a:pPr>
              <a:r>
                <a:rPr lang="zh-CN" altLang="en-US" sz="1200" b="1">
                  <a:solidFill>
                    <a:schemeClr val="tx1">
                      <a:lumMod val="85000"/>
                      <a:lumOff val="15000"/>
                    </a:schemeClr>
                  </a:solidFill>
                  <a:latin typeface="微软雅黑" charset="-122"/>
                  <a:ea typeface="微软雅黑" charset="-122"/>
                </a:rPr>
                <a:t>一、提高公司内部前端开发人员的专业水平</a:t>
              </a:r>
              <a:r>
                <a:rPr lang="zh-CN" altLang="en-US" sz="1000">
                  <a:solidFill>
                    <a:schemeClr val="tx1">
                      <a:lumMod val="85000"/>
                      <a:lumOff val="15000"/>
                    </a:schemeClr>
                  </a:solidFill>
                  <a:latin typeface="微软雅黑" charset="-122"/>
                  <a:ea typeface="微软雅黑" charset="-122"/>
                </a:rPr>
                <a:t>：随着前端技术的不断演进，我们致力于确保公司的前端团队始终保持在领域的最前沿。通过这门课程，我们可以为现有员工提供持续的职业发展机会，帮助他们不断提升技能水平，以更好地满足公司项目的需求。</a:t>
              </a:r>
              <a:endParaRPr lang="zh-CN" altLang="en-US" sz="1000">
                <a:solidFill>
                  <a:schemeClr val="tx1">
                    <a:lumMod val="85000"/>
                    <a:lumOff val="15000"/>
                  </a:schemeClr>
                </a:solidFill>
                <a:latin typeface="微软雅黑" charset="-122"/>
                <a:ea typeface="微软雅黑" charset="-122"/>
              </a:endParaRPr>
            </a:p>
            <a:p>
              <a:pPr indent="0" algn="l" fontAlgn="auto">
                <a:lnSpc>
                  <a:spcPct val="150000"/>
                </a:lnSpc>
                <a:spcAft>
                  <a:spcPts val="500"/>
                </a:spcAft>
                <a:buClrTx/>
                <a:buSzTx/>
                <a:buFontTx/>
              </a:pPr>
              <a:endParaRPr lang="zh-CN" altLang="en-US" sz="1000">
                <a:solidFill>
                  <a:schemeClr val="tx1">
                    <a:lumMod val="85000"/>
                    <a:lumOff val="15000"/>
                  </a:schemeClr>
                </a:solidFill>
                <a:latin typeface="微软雅黑" charset="-122"/>
                <a:ea typeface="微软雅黑" charset="-122"/>
              </a:endParaRPr>
            </a:p>
            <a:p>
              <a:pPr indent="0" algn="l" fontAlgn="auto">
                <a:lnSpc>
                  <a:spcPct val="150000"/>
                </a:lnSpc>
                <a:spcAft>
                  <a:spcPts val="500"/>
                </a:spcAft>
                <a:buClrTx/>
                <a:buSzTx/>
                <a:buFontTx/>
              </a:pPr>
              <a:r>
                <a:rPr lang="zh-CN" altLang="en-US" sz="1200" b="1">
                  <a:solidFill>
                    <a:schemeClr val="tx1">
                      <a:lumMod val="85000"/>
                      <a:lumOff val="15000"/>
                    </a:schemeClr>
                  </a:solidFill>
                  <a:latin typeface="微软雅黑" charset="-122"/>
                  <a:ea typeface="微软雅黑" charset="-122"/>
                </a:rPr>
                <a:t>二、普及前端知识</a:t>
              </a:r>
              <a:r>
                <a:rPr lang="zh-CN" altLang="en-US" sz="1000">
                  <a:solidFill>
                    <a:schemeClr val="tx1">
                      <a:lumMod val="85000"/>
                      <a:lumOff val="15000"/>
                    </a:schemeClr>
                  </a:solidFill>
                  <a:latin typeface="微软雅黑" charset="-122"/>
                  <a:ea typeface="微软雅黑" charset="-122"/>
                </a:rPr>
                <a:t>：我们也认识到，前端开发是一个备受关注的领域，吸引了许多对此感兴趣的人。这门课程的另一个目标是向那些想要了解前端知识的人提供一个简明的入门途径，使他们能够更好地理解前端开发的基本概念和技术。</a:t>
              </a:r>
              <a:endParaRPr lang="zh-CN" altLang="en-US" sz="1000">
                <a:solidFill>
                  <a:schemeClr val="tx1">
                    <a:lumMod val="85000"/>
                    <a:lumOff val="15000"/>
                  </a:schemeClr>
                </a:solidFill>
                <a:latin typeface="微软雅黑" charset="-122"/>
                <a:ea typeface="微软雅黑" charset="-122"/>
              </a:endParaRPr>
            </a:p>
          </p:txBody>
        </p:sp>
        <p:sp>
          <p:nvSpPr>
            <p:cNvPr id="7" name="文本框 6"/>
            <p:cNvSpPr txBox="1"/>
            <p:nvPr>
              <p:custDataLst>
                <p:tags r:id="rId17"/>
              </p:custDataLst>
            </p:nvPr>
          </p:nvSpPr>
          <p:spPr>
            <a:xfrm>
              <a:off x="9600" y="3783"/>
              <a:ext cx="8714" cy="388"/>
            </a:xfrm>
            <a:prstGeom prst="rect">
              <a:avLst/>
            </a:prstGeom>
            <a:noFill/>
          </p:spPr>
          <p:txBody>
            <a:bodyPr wrap="square" rtlCol="0" anchor="t">
              <a:spAutoFit/>
            </a:bodyPr>
            <a:p>
              <a:r>
                <a:rPr lang="zh-CN" altLang="en-US" sz="1600">
                  <a:solidFill>
                    <a:schemeClr val="tx1">
                      <a:lumMod val="75000"/>
                      <a:lumOff val="25000"/>
                    </a:schemeClr>
                  </a:solidFill>
                  <a:latin typeface="思源黑体 CN Bold" panose="020B0800000000000000" charset="-122"/>
                  <a:ea typeface="思源黑体 CN Bold" panose="020B0800000000000000" charset="-122"/>
                </a:rPr>
                <a:t>提高公司前端开发人员的专业水平，同时让对前端有兴趣的人了解前端知识</a:t>
              </a:r>
              <a:endParaRPr lang="zh-CN" altLang="en-US" sz="1600">
                <a:solidFill>
                  <a:schemeClr val="tx1">
                    <a:lumMod val="75000"/>
                    <a:lumOff val="25000"/>
                  </a:schemeClr>
                </a:solidFill>
                <a:latin typeface="思源黑体 CN Bold" panose="020B0800000000000000" charset="-122"/>
                <a:ea typeface="思源黑体 CN Bold" panose="020B0800000000000000" charset="-122"/>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000" advTm="5000">
        <p:comb/>
      </p:transition>
    </mc:Choice>
    <mc:Fallback>
      <p:transition spd="slow" advTm="5000">
        <p:comb/>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组合 13"/>
          <p:cNvGrpSpPr/>
          <p:nvPr/>
        </p:nvGrpSpPr>
        <p:grpSpPr>
          <a:xfrm>
            <a:off x="560705" y="3085465"/>
            <a:ext cx="11064875" cy="655320"/>
            <a:chOff x="883" y="4859"/>
            <a:chExt cx="17425" cy="1032"/>
          </a:xfrm>
        </p:grpSpPr>
        <p:grpSp>
          <p:nvGrpSpPr>
            <p:cNvPr id="36" name="组合 35"/>
            <p:cNvGrpSpPr/>
            <p:nvPr/>
          </p:nvGrpSpPr>
          <p:grpSpPr>
            <a:xfrm rot="0">
              <a:off x="18170" y="4859"/>
              <a:ext cx="138" cy="1033"/>
              <a:chOff x="17603" y="4507"/>
              <a:chExt cx="112" cy="838"/>
            </a:xfrm>
          </p:grpSpPr>
          <p:sp>
            <p:nvSpPr>
              <p:cNvPr id="25" name="椭圆 24"/>
              <p:cNvSpPr/>
              <p:nvPr>
                <p:custDataLst>
                  <p:tags r:id="rId1"/>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custDataLst>
                  <p:tags r:id="rId2"/>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custDataLst>
                  <p:tags r:id="rId3"/>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custDataLst>
                  <p:tags r:id="rId4"/>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9" name="组合 38"/>
            <p:cNvGrpSpPr/>
            <p:nvPr/>
          </p:nvGrpSpPr>
          <p:grpSpPr>
            <a:xfrm rot="0">
              <a:off x="883" y="4859"/>
              <a:ext cx="138" cy="1033"/>
              <a:chOff x="17603" y="4507"/>
              <a:chExt cx="112" cy="838"/>
            </a:xfrm>
          </p:grpSpPr>
          <p:sp>
            <p:nvSpPr>
              <p:cNvPr id="2" name="椭圆 1"/>
              <p:cNvSpPr/>
              <p:nvPr>
                <p:custDataLst>
                  <p:tags r:id="rId5"/>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custDataLst>
                  <p:tags r:id="rId6"/>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custDataLst>
                  <p:tags r:id="rId7"/>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椭圆 4"/>
              <p:cNvSpPr/>
              <p:nvPr>
                <p:custDataLst>
                  <p:tags r:id="rId8"/>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7" name="椭圆 16"/>
          <p:cNvSpPr/>
          <p:nvPr>
            <p:custDataLst>
              <p:tags r:id="rId9"/>
            </p:custDataLst>
          </p:nvPr>
        </p:nvSpPr>
        <p:spPr>
          <a:xfrm>
            <a:off x="1699895" y="2121535"/>
            <a:ext cx="2643505" cy="2643505"/>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custDataLst>
              <p:tags r:id="rId10"/>
            </p:custDataLst>
          </p:nvPr>
        </p:nvSpPr>
        <p:spPr>
          <a:xfrm>
            <a:off x="-12065" y="5668045"/>
            <a:ext cx="7802117" cy="998185"/>
          </a:xfrm>
          <a:custGeom>
            <a:avLst/>
            <a:gdLst/>
            <a:ahLst/>
            <a:cxnLst>
              <a:cxn ang="3">
                <a:pos x="hc" y="t"/>
              </a:cxn>
              <a:cxn ang="cd2">
                <a:pos x="l" y="vc"/>
              </a:cxn>
              <a:cxn ang="cd4">
                <a:pos x="hc" y="b"/>
              </a:cxn>
              <a:cxn ang="0">
                <a:pos x="r" y="vc"/>
              </a:cxn>
            </a:cxnLst>
            <a:rect l="l" t="t" r="r" b="b"/>
            <a:pathLst>
              <a:path w="12287" h="1572">
                <a:moveTo>
                  <a:pt x="12287" y="1572"/>
                </a:moveTo>
                <a:lnTo>
                  <a:pt x="0" y="1572"/>
                </a:lnTo>
                <a:lnTo>
                  <a:pt x="0" y="510"/>
                </a:lnTo>
                <a:lnTo>
                  <a:pt x="83" y="482"/>
                </a:lnTo>
                <a:lnTo>
                  <a:pt x="444" y="378"/>
                </a:lnTo>
                <a:lnTo>
                  <a:pt x="805" y="288"/>
                </a:lnTo>
                <a:lnTo>
                  <a:pt x="1166" y="211"/>
                </a:lnTo>
                <a:lnTo>
                  <a:pt x="1526" y="147"/>
                </a:lnTo>
                <a:lnTo>
                  <a:pt x="1887" y="95"/>
                </a:lnTo>
                <a:lnTo>
                  <a:pt x="2248" y="55"/>
                </a:lnTo>
                <a:lnTo>
                  <a:pt x="2609" y="26"/>
                </a:lnTo>
                <a:lnTo>
                  <a:pt x="2970" y="8"/>
                </a:lnTo>
                <a:lnTo>
                  <a:pt x="3331" y="0"/>
                </a:lnTo>
                <a:lnTo>
                  <a:pt x="3692" y="2"/>
                </a:lnTo>
                <a:lnTo>
                  <a:pt x="4053" y="13"/>
                </a:lnTo>
                <a:lnTo>
                  <a:pt x="4414" y="32"/>
                </a:lnTo>
                <a:lnTo>
                  <a:pt x="4775" y="60"/>
                </a:lnTo>
                <a:lnTo>
                  <a:pt x="5136" y="95"/>
                </a:lnTo>
                <a:lnTo>
                  <a:pt x="5497" y="137"/>
                </a:lnTo>
                <a:lnTo>
                  <a:pt x="5858" y="186"/>
                </a:lnTo>
                <a:lnTo>
                  <a:pt x="6219" y="241"/>
                </a:lnTo>
                <a:lnTo>
                  <a:pt x="6580" y="301"/>
                </a:lnTo>
                <a:lnTo>
                  <a:pt x="6941" y="367"/>
                </a:lnTo>
                <a:lnTo>
                  <a:pt x="7301" y="436"/>
                </a:lnTo>
                <a:lnTo>
                  <a:pt x="7662" y="510"/>
                </a:lnTo>
                <a:lnTo>
                  <a:pt x="8023" y="587"/>
                </a:lnTo>
                <a:lnTo>
                  <a:pt x="8384" y="667"/>
                </a:lnTo>
                <a:lnTo>
                  <a:pt x="8745" y="749"/>
                </a:lnTo>
                <a:lnTo>
                  <a:pt x="9106" y="833"/>
                </a:lnTo>
                <a:lnTo>
                  <a:pt x="9467" y="919"/>
                </a:lnTo>
                <a:lnTo>
                  <a:pt x="9828" y="1005"/>
                </a:lnTo>
                <a:lnTo>
                  <a:pt x="10189" y="1091"/>
                </a:lnTo>
                <a:lnTo>
                  <a:pt x="10550" y="1178"/>
                </a:lnTo>
                <a:lnTo>
                  <a:pt x="10911" y="1263"/>
                </a:lnTo>
                <a:lnTo>
                  <a:pt x="11272" y="1347"/>
                </a:lnTo>
                <a:lnTo>
                  <a:pt x="11633" y="1429"/>
                </a:lnTo>
                <a:lnTo>
                  <a:pt x="11994" y="1509"/>
                </a:lnTo>
                <a:lnTo>
                  <a:pt x="12287" y="1572"/>
                </a:lnTo>
                <a:close/>
              </a:path>
            </a:pathLst>
          </a:custGeom>
          <a:gradFill>
            <a:gsLst>
              <a:gs pos="0">
                <a:srgbClr val="FABC7F"/>
              </a:gs>
              <a:gs pos="98000">
                <a:srgbClr val="FEEBD9"/>
              </a:gs>
              <a:gs pos="44000">
                <a:srgbClr val="FBCEA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5" name="任意多边形 34"/>
          <p:cNvSpPr/>
          <p:nvPr>
            <p:custDataLst>
              <p:tags r:id="rId11"/>
            </p:custDataLst>
          </p:nvPr>
        </p:nvSpPr>
        <p:spPr>
          <a:xfrm>
            <a:off x="0" y="5814695"/>
            <a:ext cx="12192000" cy="1071880"/>
          </a:xfrm>
          <a:custGeom>
            <a:avLst/>
            <a:gdLst/>
            <a:ahLst/>
            <a:cxnLst>
              <a:cxn ang="3">
                <a:pos x="hc" y="t"/>
              </a:cxn>
              <a:cxn ang="cd2">
                <a:pos x="l" y="vc"/>
              </a:cxn>
              <a:cxn ang="cd4">
                <a:pos x="hc" y="b"/>
              </a:cxn>
              <a:cxn ang="0">
                <a:pos x="r" y="vc"/>
              </a:cxn>
            </a:cxnLst>
            <a:rect l="l" t="t" r="r" b="b"/>
            <a:pathLst>
              <a:path w="19200" h="1688">
                <a:moveTo>
                  <a:pt x="19200" y="103"/>
                </a:moveTo>
                <a:lnTo>
                  <a:pt x="19200" y="1688"/>
                </a:lnTo>
                <a:lnTo>
                  <a:pt x="0" y="1688"/>
                </a:lnTo>
                <a:lnTo>
                  <a:pt x="0" y="109"/>
                </a:lnTo>
                <a:lnTo>
                  <a:pt x="215" y="77"/>
                </a:lnTo>
                <a:lnTo>
                  <a:pt x="438" y="50"/>
                </a:lnTo>
                <a:lnTo>
                  <a:pt x="662" y="28"/>
                </a:lnTo>
                <a:lnTo>
                  <a:pt x="885" y="13"/>
                </a:lnTo>
                <a:lnTo>
                  <a:pt x="1108" y="4"/>
                </a:lnTo>
                <a:lnTo>
                  <a:pt x="1331" y="0"/>
                </a:lnTo>
                <a:lnTo>
                  <a:pt x="1554" y="1"/>
                </a:lnTo>
                <a:lnTo>
                  <a:pt x="1777" y="6"/>
                </a:lnTo>
                <a:lnTo>
                  <a:pt x="2001" y="17"/>
                </a:lnTo>
                <a:lnTo>
                  <a:pt x="2224" y="31"/>
                </a:lnTo>
                <a:lnTo>
                  <a:pt x="2447" y="50"/>
                </a:lnTo>
                <a:lnTo>
                  <a:pt x="2670" y="72"/>
                </a:lnTo>
                <a:lnTo>
                  <a:pt x="2893" y="97"/>
                </a:lnTo>
                <a:lnTo>
                  <a:pt x="3116" y="126"/>
                </a:lnTo>
                <a:lnTo>
                  <a:pt x="3339" y="157"/>
                </a:lnTo>
                <a:lnTo>
                  <a:pt x="3563" y="191"/>
                </a:lnTo>
                <a:lnTo>
                  <a:pt x="3786" y="227"/>
                </a:lnTo>
                <a:lnTo>
                  <a:pt x="4009" y="265"/>
                </a:lnTo>
                <a:lnTo>
                  <a:pt x="4232" y="306"/>
                </a:lnTo>
                <a:lnTo>
                  <a:pt x="4455" y="348"/>
                </a:lnTo>
                <a:lnTo>
                  <a:pt x="4678" y="390"/>
                </a:lnTo>
                <a:lnTo>
                  <a:pt x="4902" y="434"/>
                </a:lnTo>
                <a:lnTo>
                  <a:pt x="5125" y="478"/>
                </a:lnTo>
                <a:lnTo>
                  <a:pt x="5348" y="524"/>
                </a:lnTo>
                <a:lnTo>
                  <a:pt x="5571" y="569"/>
                </a:lnTo>
                <a:lnTo>
                  <a:pt x="5794" y="613"/>
                </a:lnTo>
                <a:lnTo>
                  <a:pt x="6017" y="658"/>
                </a:lnTo>
                <a:lnTo>
                  <a:pt x="6241" y="702"/>
                </a:lnTo>
                <a:lnTo>
                  <a:pt x="6464" y="745"/>
                </a:lnTo>
                <a:lnTo>
                  <a:pt x="6687" y="786"/>
                </a:lnTo>
                <a:lnTo>
                  <a:pt x="6910" y="827"/>
                </a:lnTo>
                <a:lnTo>
                  <a:pt x="7133" y="865"/>
                </a:lnTo>
                <a:lnTo>
                  <a:pt x="7356" y="901"/>
                </a:lnTo>
                <a:lnTo>
                  <a:pt x="7580" y="936"/>
                </a:lnTo>
                <a:lnTo>
                  <a:pt x="7803" y="967"/>
                </a:lnTo>
                <a:lnTo>
                  <a:pt x="8026" y="995"/>
                </a:lnTo>
                <a:lnTo>
                  <a:pt x="8249" y="1021"/>
                </a:lnTo>
                <a:lnTo>
                  <a:pt x="8472" y="1043"/>
                </a:lnTo>
                <a:lnTo>
                  <a:pt x="8695" y="1061"/>
                </a:lnTo>
                <a:lnTo>
                  <a:pt x="8918" y="1075"/>
                </a:lnTo>
                <a:lnTo>
                  <a:pt x="9142" y="1086"/>
                </a:lnTo>
                <a:lnTo>
                  <a:pt x="9365" y="1092"/>
                </a:lnTo>
                <a:lnTo>
                  <a:pt x="9588" y="1092"/>
                </a:lnTo>
                <a:lnTo>
                  <a:pt x="9619" y="1092"/>
                </a:lnTo>
                <a:lnTo>
                  <a:pt x="9651" y="1092"/>
                </a:lnTo>
                <a:lnTo>
                  <a:pt x="9874" y="1092"/>
                </a:lnTo>
                <a:lnTo>
                  <a:pt x="10097" y="1086"/>
                </a:lnTo>
                <a:lnTo>
                  <a:pt x="10321" y="1075"/>
                </a:lnTo>
                <a:lnTo>
                  <a:pt x="10544" y="1061"/>
                </a:lnTo>
                <a:lnTo>
                  <a:pt x="10767" y="1043"/>
                </a:lnTo>
                <a:lnTo>
                  <a:pt x="10990" y="1021"/>
                </a:lnTo>
                <a:lnTo>
                  <a:pt x="11213" y="995"/>
                </a:lnTo>
                <a:lnTo>
                  <a:pt x="11436" y="967"/>
                </a:lnTo>
                <a:lnTo>
                  <a:pt x="11659" y="936"/>
                </a:lnTo>
                <a:lnTo>
                  <a:pt x="11883" y="901"/>
                </a:lnTo>
                <a:lnTo>
                  <a:pt x="12106" y="865"/>
                </a:lnTo>
                <a:lnTo>
                  <a:pt x="12329" y="827"/>
                </a:lnTo>
                <a:lnTo>
                  <a:pt x="12552" y="786"/>
                </a:lnTo>
                <a:lnTo>
                  <a:pt x="12775" y="745"/>
                </a:lnTo>
                <a:lnTo>
                  <a:pt x="12998" y="702"/>
                </a:lnTo>
                <a:lnTo>
                  <a:pt x="13222" y="658"/>
                </a:lnTo>
                <a:lnTo>
                  <a:pt x="13445" y="613"/>
                </a:lnTo>
                <a:lnTo>
                  <a:pt x="13668" y="569"/>
                </a:lnTo>
                <a:lnTo>
                  <a:pt x="13891" y="524"/>
                </a:lnTo>
                <a:lnTo>
                  <a:pt x="14114" y="478"/>
                </a:lnTo>
                <a:lnTo>
                  <a:pt x="14337" y="434"/>
                </a:lnTo>
                <a:lnTo>
                  <a:pt x="14561" y="390"/>
                </a:lnTo>
                <a:lnTo>
                  <a:pt x="14784" y="348"/>
                </a:lnTo>
                <a:lnTo>
                  <a:pt x="15007" y="306"/>
                </a:lnTo>
                <a:lnTo>
                  <a:pt x="15230" y="265"/>
                </a:lnTo>
                <a:lnTo>
                  <a:pt x="15453" y="227"/>
                </a:lnTo>
                <a:lnTo>
                  <a:pt x="15676" y="191"/>
                </a:lnTo>
                <a:lnTo>
                  <a:pt x="15900" y="157"/>
                </a:lnTo>
                <a:lnTo>
                  <a:pt x="16123" y="126"/>
                </a:lnTo>
                <a:lnTo>
                  <a:pt x="16346" y="97"/>
                </a:lnTo>
                <a:lnTo>
                  <a:pt x="16569" y="72"/>
                </a:lnTo>
                <a:lnTo>
                  <a:pt x="16792" y="50"/>
                </a:lnTo>
                <a:lnTo>
                  <a:pt x="17015" y="31"/>
                </a:lnTo>
                <a:lnTo>
                  <a:pt x="17238" y="17"/>
                </a:lnTo>
                <a:lnTo>
                  <a:pt x="17462" y="6"/>
                </a:lnTo>
                <a:lnTo>
                  <a:pt x="17685" y="1"/>
                </a:lnTo>
                <a:lnTo>
                  <a:pt x="17908" y="0"/>
                </a:lnTo>
                <a:lnTo>
                  <a:pt x="18131" y="4"/>
                </a:lnTo>
                <a:lnTo>
                  <a:pt x="18354" y="13"/>
                </a:lnTo>
                <a:lnTo>
                  <a:pt x="18577" y="28"/>
                </a:lnTo>
                <a:lnTo>
                  <a:pt x="18801" y="50"/>
                </a:lnTo>
                <a:lnTo>
                  <a:pt x="19024" y="77"/>
                </a:lnTo>
                <a:lnTo>
                  <a:pt x="19200" y="103"/>
                </a:lnTo>
                <a:close/>
              </a:path>
            </a:pathLst>
          </a:custGeom>
          <a:gradFill>
            <a:gsLst>
              <a:gs pos="0">
                <a:srgbClr val="033E7C"/>
              </a:gs>
              <a:gs pos="100000">
                <a:srgbClr val="033E7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6" name="文本框 5"/>
          <p:cNvSpPr txBox="1"/>
          <p:nvPr/>
        </p:nvSpPr>
        <p:spPr>
          <a:xfrm>
            <a:off x="1804035" y="2621915"/>
            <a:ext cx="2322830" cy="1198880"/>
          </a:xfrm>
          <a:prstGeom prst="rect">
            <a:avLst/>
          </a:prstGeom>
          <a:noFill/>
        </p:spPr>
        <p:txBody>
          <a:bodyPr wrap="square" rtlCol="0" anchor="t">
            <a:spAutoFit/>
          </a:bodyPr>
          <a:p>
            <a:pPr algn="ctr"/>
            <a:r>
              <a:rPr lang="zh-CN" altLang="en-US" sz="72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rPr>
              <a:t>目录</a:t>
            </a:r>
            <a:endParaRPr lang="zh-CN" altLang="en-US" sz="72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endParaRPr>
          </a:p>
        </p:txBody>
      </p:sp>
      <p:sp>
        <p:nvSpPr>
          <p:cNvPr id="38" name="文本框 37"/>
          <p:cNvSpPr txBox="1"/>
          <p:nvPr>
            <p:custDataLst>
              <p:tags r:id="rId12"/>
            </p:custDataLst>
          </p:nvPr>
        </p:nvSpPr>
        <p:spPr>
          <a:xfrm>
            <a:off x="1601470" y="3844290"/>
            <a:ext cx="2727960" cy="306705"/>
          </a:xfrm>
          <a:prstGeom prst="rect">
            <a:avLst/>
          </a:prstGeom>
          <a:noFill/>
        </p:spPr>
        <p:txBody>
          <a:bodyPr wrap="square" rtlCol="0" anchor="t">
            <a:spAutoFit/>
          </a:bodyPr>
          <a:p>
            <a:pPr algn="dist"/>
            <a:r>
              <a:rPr lang="zh-CN" altLang="en-US" sz="1400" cap="all">
                <a:solidFill>
                  <a:srgbClr val="033E7C"/>
                </a:solidFill>
                <a:uFillTx/>
                <a:latin typeface="思源黑体 CN Bold" panose="020B0800000000000000" charset="-122"/>
                <a:ea typeface="思源黑体 CN Bold" panose="020B0800000000000000" charset="-122"/>
              </a:rPr>
              <a:t>Contents</a:t>
            </a:r>
            <a:endParaRPr lang="zh-CN" altLang="en-US" sz="1400" cap="all">
              <a:solidFill>
                <a:srgbClr val="033E7C"/>
              </a:solidFill>
              <a:uFillTx/>
              <a:latin typeface="思源黑体 CN Bold" panose="020B0800000000000000" charset="-122"/>
              <a:ea typeface="思源黑体 CN Bold" panose="020B0800000000000000" charset="-122"/>
            </a:endParaRPr>
          </a:p>
        </p:txBody>
      </p:sp>
      <p:grpSp>
        <p:nvGrpSpPr>
          <p:cNvPr id="55" name="组合 54"/>
          <p:cNvGrpSpPr/>
          <p:nvPr/>
        </p:nvGrpSpPr>
        <p:grpSpPr>
          <a:xfrm>
            <a:off x="5387340" y="1520190"/>
            <a:ext cx="5673725" cy="3617595"/>
            <a:chOff x="8892" y="2394"/>
            <a:chExt cx="8935" cy="5697"/>
          </a:xfrm>
        </p:grpSpPr>
        <p:sp>
          <p:nvSpPr>
            <p:cNvPr id="11" name="圆角矩形 10"/>
            <p:cNvSpPr/>
            <p:nvPr>
              <p:custDataLst>
                <p:tags r:id="rId13"/>
              </p:custDataLst>
            </p:nvPr>
          </p:nvSpPr>
          <p:spPr>
            <a:xfrm>
              <a:off x="8892" y="2394"/>
              <a:ext cx="8935" cy="1293"/>
            </a:xfrm>
            <a:prstGeom prst="roundRect">
              <a:avLst>
                <a:gd name="adj" fmla="val 50000"/>
              </a:avLst>
            </a:prstGeom>
            <a:solidFill>
              <a:schemeClr val="bg1"/>
            </a:solidFill>
            <a:ln>
              <a:solidFill>
                <a:srgbClr val="D6EAFE"/>
              </a:solidFill>
            </a:ln>
            <a:effectLst>
              <a:outerShdw blurRad="127000" dist="127000" dir="2700000" algn="tl" rotWithShape="0">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custDataLst>
                <p:tags r:id="rId14"/>
              </p:custDataLst>
            </p:nvPr>
          </p:nvSpPr>
          <p:spPr>
            <a:xfrm>
              <a:off x="8892" y="3862"/>
              <a:ext cx="8935" cy="1293"/>
            </a:xfrm>
            <a:prstGeom prst="roundRect">
              <a:avLst>
                <a:gd name="adj" fmla="val 50000"/>
              </a:avLst>
            </a:prstGeom>
            <a:solidFill>
              <a:schemeClr val="bg1"/>
            </a:solidFill>
            <a:ln>
              <a:solidFill>
                <a:srgbClr val="D6EAFE"/>
              </a:solidFill>
            </a:ln>
            <a:effectLst>
              <a:outerShdw blurRad="127000" dist="127000" dir="2700000" algn="tl" rotWithShape="0">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custDataLst>
                <p:tags r:id="rId15"/>
              </p:custDataLst>
            </p:nvPr>
          </p:nvSpPr>
          <p:spPr>
            <a:xfrm>
              <a:off x="8892" y="5330"/>
              <a:ext cx="8935" cy="1293"/>
            </a:xfrm>
            <a:prstGeom prst="roundRect">
              <a:avLst>
                <a:gd name="adj" fmla="val 50000"/>
              </a:avLst>
            </a:prstGeom>
            <a:solidFill>
              <a:schemeClr val="bg1"/>
            </a:solidFill>
            <a:ln>
              <a:solidFill>
                <a:srgbClr val="D6EAFE"/>
              </a:solidFill>
            </a:ln>
            <a:effectLst>
              <a:outerShdw blurRad="127000" dist="127000" dir="2700000" algn="tl" rotWithShape="0">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圆角矩形 18"/>
            <p:cNvSpPr/>
            <p:nvPr>
              <p:custDataLst>
                <p:tags r:id="rId16"/>
              </p:custDataLst>
            </p:nvPr>
          </p:nvSpPr>
          <p:spPr>
            <a:xfrm>
              <a:off x="8892" y="6798"/>
              <a:ext cx="8935" cy="1293"/>
            </a:xfrm>
            <a:prstGeom prst="roundRect">
              <a:avLst>
                <a:gd name="adj" fmla="val 50000"/>
              </a:avLst>
            </a:prstGeom>
            <a:solidFill>
              <a:schemeClr val="bg1"/>
            </a:solidFill>
            <a:ln>
              <a:solidFill>
                <a:srgbClr val="D6EAFE"/>
              </a:solidFill>
            </a:ln>
            <a:effectLst>
              <a:outerShdw blurRad="127000" dist="127000" dir="2700000" algn="tl" rotWithShape="0">
                <a:srgbClr val="D6EA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custDataLst>
                <p:tags r:id="rId17"/>
              </p:custDataLst>
            </p:nvPr>
          </p:nvSpPr>
          <p:spPr>
            <a:xfrm>
              <a:off x="11484" y="2678"/>
              <a:ext cx="4818" cy="725"/>
            </a:xfrm>
            <a:prstGeom prst="rect">
              <a:avLst/>
            </a:prstGeom>
            <a:noFill/>
          </p:spPr>
          <p:txBody>
            <a:bodyPr wrap="square" rtlCol="0">
              <a:spAutoFit/>
            </a:bodyPr>
            <a:p>
              <a:pPr algn="l"/>
              <a:r>
                <a:rPr lang="zh-CN" altLang="en-US" sz="2400">
                  <a:solidFill>
                    <a:schemeClr val="tx1">
                      <a:lumMod val="85000"/>
                      <a:lumOff val="15000"/>
                    </a:schemeClr>
                  </a:solidFill>
                  <a:latin typeface="思源黑体 CN Bold" panose="020B0800000000000000" charset="-122"/>
                  <a:ea typeface="思源黑体 CN Bold" panose="020B0800000000000000" charset="-122"/>
                  <a:sym typeface="+mn-ea"/>
                </a:rPr>
                <a:t>前端简介</a:t>
              </a:r>
              <a:endParaRPr lang="zh-CN" altLang="en-US" sz="2400">
                <a:solidFill>
                  <a:schemeClr val="tx1">
                    <a:lumMod val="85000"/>
                    <a:lumOff val="15000"/>
                  </a:schemeClr>
                </a:solidFill>
                <a:latin typeface="思源黑体 CN Bold" panose="020B0800000000000000" charset="-122"/>
                <a:ea typeface="思源黑体 CN Bold" panose="020B0800000000000000" charset="-122"/>
                <a:sym typeface="+mn-ea"/>
              </a:endParaRPr>
            </a:p>
          </p:txBody>
        </p:sp>
        <p:sp>
          <p:nvSpPr>
            <p:cNvPr id="31" name="文本框 30"/>
            <p:cNvSpPr txBox="1"/>
            <p:nvPr>
              <p:custDataLst>
                <p:tags r:id="rId18"/>
              </p:custDataLst>
            </p:nvPr>
          </p:nvSpPr>
          <p:spPr>
            <a:xfrm>
              <a:off x="11484" y="4146"/>
              <a:ext cx="4818" cy="1307"/>
            </a:xfrm>
            <a:prstGeom prst="rect">
              <a:avLst/>
            </a:prstGeom>
            <a:noFill/>
          </p:spPr>
          <p:txBody>
            <a:bodyPr wrap="square" rtlCol="0">
              <a:spAutoFit/>
            </a:bodyPr>
            <a:p>
              <a:pPr algn="l"/>
              <a:r>
                <a:rPr lang="zh-CN" altLang="en-US" sz="2400">
                  <a:solidFill>
                    <a:schemeClr val="tx1">
                      <a:lumMod val="85000"/>
                      <a:lumOff val="15000"/>
                    </a:schemeClr>
                  </a:solidFill>
                  <a:latin typeface="思源黑体 CN Bold" panose="020B0800000000000000" charset="-122"/>
                  <a:ea typeface="思源黑体 CN Bold" panose="020B0800000000000000" charset="-122"/>
                  <a:sym typeface="+mn-ea"/>
                </a:rPr>
                <a:t>前端基础</a:t>
              </a:r>
              <a:endParaRPr lang="en-US" altLang="zh-CN" sz="2400">
                <a:solidFill>
                  <a:schemeClr val="tx1">
                    <a:lumMod val="85000"/>
                    <a:lumOff val="15000"/>
                  </a:schemeClr>
                </a:solidFill>
                <a:latin typeface="思源黑体 CN Bold" panose="020B0800000000000000" charset="-122"/>
                <a:ea typeface="思源黑体 CN Bold" panose="020B0800000000000000" charset="-122"/>
                <a:sym typeface="+mn-ea"/>
              </a:endParaRPr>
            </a:p>
            <a:p>
              <a:pPr algn="l"/>
              <a:endParaRPr lang="zh-CN" altLang="en-US" sz="2400">
                <a:solidFill>
                  <a:schemeClr val="tx1">
                    <a:lumMod val="85000"/>
                    <a:lumOff val="15000"/>
                  </a:schemeClr>
                </a:solidFill>
                <a:latin typeface="思源黑体 CN Bold" panose="020B0800000000000000" charset="-122"/>
                <a:ea typeface="思源黑体 CN Bold" panose="020B0800000000000000" charset="-122"/>
                <a:sym typeface="+mn-ea"/>
              </a:endParaRPr>
            </a:p>
          </p:txBody>
        </p:sp>
        <p:sp>
          <p:nvSpPr>
            <p:cNvPr id="33" name="文本框 32"/>
            <p:cNvSpPr txBox="1"/>
            <p:nvPr>
              <p:custDataLst>
                <p:tags r:id="rId19"/>
              </p:custDataLst>
            </p:nvPr>
          </p:nvSpPr>
          <p:spPr>
            <a:xfrm>
              <a:off x="11484" y="5614"/>
              <a:ext cx="4818" cy="725"/>
            </a:xfrm>
            <a:prstGeom prst="rect">
              <a:avLst/>
            </a:prstGeom>
            <a:noFill/>
          </p:spPr>
          <p:txBody>
            <a:bodyPr wrap="square" rtlCol="0">
              <a:spAutoFit/>
            </a:bodyPr>
            <a:p>
              <a:pPr algn="l"/>
              <a:r>
                <a:rPr lang="zh-CN" altLang="en-US" sz="2400">
                  <a:solidFill>
                    <a:schemeClr val="tx1">
                      <a:lumMod val="85000"/>
                      <a:lumOff val="15000"/>
                    </a:schemeClr>
                  </a:solidFill>
                  <a:latin typeface="思源黑体 CN Bold" panose="020B0800000000000000" charset="-122"/>
                  <a:ea typeface="思源黑体 CN Bold" panose="020B0800000000000000" charset="-122"/>
                  <a:sym typeface="+mn-ea"/>
                </a:rPr>
                <a:t>框架和库</a:t>
              </a:r>
              <a:endParaRPr lang="zh-CN" altLang="en-US" sz="2400">
                <a:solidFill>
                  <a:schemeClr val="tx1">
                    <a:lumMod val="85000"/>
                    <a:lumOff val="15000"/>
                  </a:schemeClr>
                </a:solidFill>
                <a:latin typeface="思源黑体 CN Bold" panose="020B0800000000000000" charset="-122"/>
                <a:ea typeface="思源黑体 CN Bold" panose="020B0800000000000000" charset="-122"/>
                <a:sym typeface="+mn-ea"/>
              </a:endParaRPr>
            </a:p>
          </p:txBody>
        </p:sp>
        <p:sp>
          <p:nvSpPr>
            <p:cNvPr id="34" name="文本框 33"/>
            <p:cNvSpPr txBox="1"/>
            <p:nvPr>
              <p:custDataLst>
                <p:tags r:id="rId20"/>
              </p:custDataLst>
            </p:nvPr>
          </p:nvSpPr>
          <p:spPr>
            <a:xfrm>
              <a:off x="11484" y="7082"/>
              <a:ext cx="4818" cy="725"/>
            </a:xfrm>
            <a:prstGeom prst="rect">
              <a:avLst/>
            </a:prstGeom>
            <a:noFill/>
          </p:spPr>
          <p:txBody>
            <a:bodyPr wrap="square" rtlCol="0">
              <a:spAutoFit/>
            </a:bodyPr>
            <a:p>
              <a:pPr algn="l"/>
              <a:r>
                <a:rPr lang="zh-CN" altLang="en-US" sz="2400">
                  <a:solidFill>
                    <a:schemeClr val="tx1">
                      <a:lumMod val="85000"/>
                      <a:lumOff val="15000"/>
                    </a:schemeClr>
                  </a:solidFill>
                  <a:latin typeface="思源黑体 CN Bold" panose="020B0800000000000000" charset="-122"/>
                  <a:ea typeface="思源黑体 CN Bold" panose="020B0800000000000000" charset="-122"/>
                  <a:sym typeface="+mn-ea"/>
                </a:rPr>
                <a:t>前端优化</a:t>
              </a:r>
              <a:endParaRPr lang="zh-CN" altLang="en-US" sz="2400">
                <a:solidFill>
                  <a:schemeClr val="tx1">
                    <a:lumMod val="85000"/>
                    <a:lumOff val="15000"/>
                  </a:schemeClr>
                </a:solidFill>
                <a:latin typeface="思源黑体 CN Bold" panose="020B0800000000000000" charset="-122"/>
                <a:ea typeface="思源黑体 CN Bold" panose="020B0800000000000000" charset="-122"/>
                <a:sym typeface="+mn-ea"/>
              </a:endParaRPr>
            </a:p>
          </p:txBody>
        </p:sp>
        <p:sp>
          <p:nvSpPr>
            <p:cNvPr id="51" name="文本框 50"/>
            <p:cNvSpPr txBox="1"/>
            <p:nvPr>
              <p:custDataLst>
                <p:tags r:id="rId21"/>
              </p:custDataLst>
            </p:nvPr>
          </p:nvSpPr>
          <p:spPr>
            <a:xfrm>
              <a:off x="9467" y="2533"/>
              <a:ext cx="1492" cy="1016"/>
            </a:xfrm>
            <a:prstGeom prst="rect">
              <a:avLst/>
            </a:prstGeom>
            <a:noFill/>
          </p:spPr>
          <p:txBody>
            <a:bodyPr wrap="square" rtlCol="0" anchor="t">
              <a:spAutoFit/>
            </a:bodyPr>
            <a:p>
              <a:pPr algn="ctr"/>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01</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sp>
          <p:nvSpPr>
            <p:cNvPr id="52" name="文本框 51"/>
            <p:cNvSpPr txBox="1"/>
            <p:nvPr>
              <p:custDataLst>
                <p:tags r:id="rId22"/>
              </p:custDataLst>
            </p:nvPr>
          </p:nvSpPr>
          <p:spPr>
            <a:xfrm>
              <a:off x="9467" y="4001"/>
              <a:ext cx="1492" cy="1016"/>
            </a:xfrm>
            <a:prstGeom prst="rect">
              <a:avLst/>
            </a:prstGeom>
            <a:noFill/>
          </p:spPr>
          <p:txBody>
            <a:bodyPr wrap="square" rtlCol="0" anchor="t">
              <a:spAutoFit/>
            </a:bodyPr>
            <a:p>
              <a:pPr algn="ctr"/>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02</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sp>
          <p:nvSpPr>
            <p:cNvPr id="53" name="文本框 52"/>
            <p:cNvSpPr txBox="1"/>
            <p:nvPr>
              <p:custDataLst>
                <p:tags r:id="rId23"/>
              </p:custDataLst>
            </p:nvPr>
          </p:nvSpPr>
          <p:spPr>
            <a:xfrm>
              <a:off x="9467" y="5469"/>
              <a:ext cx="1492" cy="1016"/>
            </a:xfrm>
            <a:prstGeom prst="rect">
              <a:avLst/>
            </a:prstGeom>
            <a:noFill/>
          </p:spPr>
          <p:txBody>
            <a:bodyPr wrap="square" rtlCol="0" anchor="t">
              <a:spAutoFit/>
            </a:bodyPr>
            <a:p>
              <a:pPr algn="ctr"/>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03</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sp>
          <p:nvSpPr>
            <p:cNvPr id="54" name="文本框 53"/>
            <p:cNvSpPr txBox="1"/>
            <p:nvPr>
              <p:custDataLst>
                <p:tags r:id="rId24"/>
              </p:custDataLst>
            </p:nvPr>
          </p:nvSpPr>
          <p:spPr>
            <a:xfrm>
              <a:off x="9467" y="6937"/>
              <a:ext cx="1492" cy="1016"/>
            </a:xfrm>
            <a:prstGeom prst="rect">
              <a:avLst/>
            </a:prstGeom>
            <a:noFill/>
          </p:spPr>
          <p:txBody>
            <a:bodyPr wrap="square" rtlCol="0" anchor="t">
              <a:spAutoFit/>
            </a:bodyPr>
            <a:p>
              <a:pPr algn="ctr"/>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04</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grpSp>
        <p:nvGrpSpPr>
          <p:cNvPr id="12" name="组合 11"/>
          <p:cNvGrpSpPr/>
          <p:nvPr/>
        </p:nvGrpSpPr>
        <p:grpSpPr>
          <a:xfrm rot="0">
            <a:off x="11373485" y="719455"/>
            <a:ext cx="234950" cy="121920"/>
            <a:chOff x="17935" y="1176"/>
            <a:chExt cx="412" cy="294"/>
          </a:xfrm>
        </p:grpSpPr>
        <p:cxnSp>
          <p:nvCxnSpPr>
            <p:cNvPr id="8" name="直接连接符 7"/>
            <p:cNvCxnSpPr/>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pic>
        <p:nvPicPr>
          <p:cNvPr id="13" name="图片 12" descr="logo_00"/>
          <p:cNvPicPr>
            <a:picLocks noChangeAspect="1"/>
          </p:cNvPicPr>
          <p:nvPr>
            <p:custDataLst>
              <p:tags r:id="rId25"/>
            </p:custDataLst>
          </p:nvPr>
        </p:nvPicPr>
        <p:blipFill>
          <a:blip r:embed="rId26"/>
          <a:stretch>
            <a:fillRect/>
          </a:stretch>
        </p:blipFill>
        <p:spPr>
          <a:xfrm>
            <a:off x="455930" y="318135"/>
            <a:ext cx="1967865" cy="819785"/>
          </a:xfrm>
          <a:prstGeom prst="rect">
            <a:avLst/>
          </a:prstGeom>
        </p:spPr>
      </p:pic>
    </p:spTree>
    <p:custDataLst>
      <p:tags r:id="rId27"/>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custDataLst>
              <p:tags r:id="rId1"/>
            </p:custDataLst>
          </p:nvPr>
        </p:nvSpPr>
        <p:spPr>
          <a:xfrm>
            <a:off x="3244215" y="878205"/>
            <a:ext cx="5703570" cy="5703570"/>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rot="0">
            <a:off x="11537950" y="3085465"/>
            <a:ext cx="87630" cy="655955"/>
            <a:chOff x="17603" y="4507"/>
            <a:chExt cx="112" cy="838"/>
          </a:xfrm>
        </p:grpSpPr>
        <p:sp>
          <p:nvSpPr>
            <p:cNvPr id="19" name="椭圆 18"/>
            <p:cNvSpPr/>
            <p:nvPr>
              <p:custDataLst>
                <p:tags r:id="rId2"/>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3"/>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4"/>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5"/>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rot="0">
            <a:off x="560705" y="3085465"/>
            <a:ext cx="87630" cy="655955"/>
            <a:chOff x="17603" y="4507"/>
            <a:chExt cx="112" cy="838"/>
          </a:xfrm>
        </p:grpSpPr>
        <p:sp>
          <p:nvSpPr>
            <p:cNvPr id="29" name="椭圆 28"/>
            <p:cNvSpPr/>
            <p:nvPr>
              <p:custDataLst>
                <p:tags r:id="rId6"/>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7"/>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custDataLst>
                <p:tags r:id="rId8"/>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custDataLst>
                <p:tags r:id="rId9"/>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文本框 5"/>
          <p:cNvSpPr txBox="1"/>
          <p:nvPr/>
        </p:nvSpPr>
        <p:spPr>
          <a:xfrm>
            <a:off x="2219960" y="2722880"/>
            <a:ext cx="7752080" cy="1106805"/>
          </a:xfrm>
          <a:prstGeom prst="rect">
            <a:avLst/>
          </a:prstGeom>
          <a:noFill/>
        </p:spPr>
        <p:txBody>
          <a:bodyPr wrap="square" rtlCol="0" anchor="t">
            <a:spAutoFit/>
          </a:bodyPr>
          <a:p>
            <a:pPr algn="ctr">
              <a:buClrTx/>
              <a:buSzTx/>
              <a:buFontTx/>
            </a:pPr>
            <a:r>
              <a:rPr lang="zh-CN" altLang="en-US" sz="66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rPr>
              <a:t>前端简介</a:t>
            </a:r>
            <a:endParaRPr lang="zh-CN" altLang="en-US" sz="66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endParaRPr>
          </a:p>
        </p:txBody>
      </p:sp>
      <p:sp>
        <p:nvSpPr>
          <p:cNvPr id="3" name="文本框 2"/>
          <p:cNvSpPr txBox="1"/>
          <p:nvPr/>
        </p:nvSpPr>
        <p:spPr>
          <a:xfrm>
            <a:off x="5135880" y="1233805"/>
            <a:ext cx="1920240" cy="1322070"/>
          </a:xfrm>
          <a:prstGeom prst="rect">
            <a:avLst/>
          </a:prstGeom>
          <a:noFill/>
        </p:spPr>
        <p:txBody>
          <a:bodyPr wrap="square" rtlCol="0" anchor="t">
            <a:spAutoFit/>
          </a:bodyPr>
          <a:p>
            <a:pPr lvl="0" algn="ctr">
              <a:buClrTx/>
              <a:buSzTx/>
              <a:buFontTx/>
            </a:pPr>
            <a:r>
              <a:rPr lang="en-US" altLang="zh-CN" sz="8000">
                <a:ln>
                  <a:gradFill>
                    <a:gsLst>
                      <a:gs pos="0">
                        <a:srgbClr val="033E7C"/>
                      </a:gs>
                      <a:gs pos="61000">
                        <a:srgbClr val="033E7C">
                          <a:alpha val="0"/>
                        </a:srgbClr>
                      </a:gs>
                    </a:gsLst>
                    <a:lin ang="5400000" scaled="1"/>
                  </a:gradFill>
                </a:ln>
                <a:solidFill>
                  <a:schemeClr val="bg1"/>
                </a:solidFill>
                <a:effectLst/>
                <a:latin typeface="思源黑体 CN Heavy" panose="020B0A00000000000000" charset="-122"/>
                <a:ea typeface="思源黑体 CN Heavy" panose="020B0A00000000000000" charset="-122"/>
                <a:sym typeface="+mn-ea"/>
              </a:rPr>
              <a:t>01</a:t>
            </a:r>
            <a:endParaRPr lang="en-US" altLang="zh-CN" sz="8000">
              <a:ln>
                <a:gradFill>
                  <a:gsLst>
                    <a:gs pos="0">
                      <a:srgbClr val="033E7C"/>
                    </a:gs>
                    <a:gs pos="61000">
                      <a:srgbClr val="033E7C">
                        <a:alpha val="0"/>
                      </a:srgbClr>
                    </a:gs>
                  </a:gsLst>
                  <a:lin ang="5400000" scaled="1"/>
                </a:gradFill>
              </a:ln>
              <a:solidFill>
                <a:schemeClr val="bg1"/>
              </a:solidFill>
              <a:effectLst/>
              <a:latin typeface="思源黑体 CN Heavy" panose="020B0A00000000000000" charset="-122"/>
              <a:ea typeface="思源黑体 CN Heavy" panose="020B0A00000000000000" charset="-122"/>
              <a:sym typeface="+mn-ea"/>
            </a:endParaRPr>
          </a:p>
        </p:txBody>
      </p:sp>
      <p:grpSp>
        <p:nvGrpSpPr>
          <p:cNvPr id="4" name="组合 3"/>
          <p:cNvGrpSpPr/>
          <p:nvPr/>
        </p:nvGrpSpPr>
        <p:grpSpPr>
          <a:xfrm>
            <a:off x="5168900" y="2015709"/>
            <a:ext cx="1854200" cy="306503"/>
            <a:chOff x="6066" y="6483"/>
            <a:chExt cx="3350" cy="704"/>
          </a:xfrm>
        </p:grpSpPr>
        <p:sp>
          <p:nvSpPr>
            <p:cNvPr id="22" name="圆角矩形 21"/>
            <p:cNvSpPr/>
            <p:nvPr/>
          </p:nvSpPr>
          <p:spPr>
            <a:xfrm>
              <a:off x="6066" y="6500"/>
              <a:ext cx="3350" cy="668"/>
            </a:xfrm>
            <a:prstGeom prst="roundRect">
              <a:avLst>
                <a:gd name="adj" fmla="val 50000"/>
              </a:avLst>
            </a:prstGeom>
            <a:solidFill>
              <a:srgbClr val="FABC7F"/>
            </a:solidFill>
            <a:ln>
              <a:solidFill>
                <a:srgbClr val="FABC7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2" name="文本框 31"/>
            <p:cNvSpPr txBox="1"/>
            <p:nvPr/>
          </p:nvSpPr>
          <p:spPr>
            <a:xfrm>
              <a:off x="6334" y="6483"/>
              <a:ext cx="2874" cy="704"/>
            </a:xfrm>
            <a:prstGeom prst="rect">
              <a:avLst/>
            </a:prstGeom>
            <a:noFill/>
          </p:spPr>
          <p:txBody>
            <a:bodyPr wrap="square" rtlCol="0">
              <a:spAutoFit/>
            </a:bodyPr>
            <a:p>
              <a:pPr algn="ctr"/>
              <a:r>
                <a:rPr lang="zh-CN" altLang="en-US" sz="1400">
                  <a:solidFill>
                    <a:schemeClr val="bg1"/>
                  </a:solidFill>
                  <a:latin typeface="思源黑体 CN Bold" panose="020B0800000000000000" charset="-122"/>
                  <a:ea typeface="思源黑体 CN Bold" panose="020B0800000000000000" charset="-122"/>
                </a:rPr>
                <a:t>第一部分</a:t>
              </a:r>
              <a:endParaRPr lang="zh-CN" altLang="en-US" sz="1400">
                <a:solidFill>
                  <a:schemeClr val="bg1"/>
                </a:solidFill>
                <a:latin typeface="思源黑体 CN Bold" panose="020B0800000000000000" charset="-122"/>
                <a:ea typeface="思源黑体 CN Bold" panose="020B0800000000000000" charset="-122"/>
              </a:endParaRPr>
            </a:p>
          </p:txBody>
        </p:sp>
      </p:grpSp>
      <p:grpSp>
        <p:nvGrpSpPr>
          <p:cNvPr id="61" name="组合 60"/>
          <p:cNvGrpSpPr/>
          <p:nvPr/>
        </p:nvGrpSpPr>
        <p:grpSpPr>
          <a:xfrm rot="0">
            <a:off x="0" y="5510530"/>
            <a:ext cx="12192000" cy="1415415"/>
            <a:chOff x="0" y="8917"/>
            <a:chExt cx="19200" cy="1990"/>
          </a:xfrm>
        </p:grpSpPr>
        <p:sp>
          <p:nvSpPr>
            <p:cNvPr id="7" name="任意多边形 6"/>
            <p:cNvSpPr/>
            <p:nvPr>
              <p:custDataLst>
                <p:tags r:id="rId10"/>
              </p:custDataLst>
            </p:nvPr>
          </p:nvSpPr>
          <p:spPr>
            <a:xfrm>
              <a:off x="0" y="8917"/>
              <a:ext cx="19200" cy="1216"/>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 name="任意多边形 7"/>
            <p:cNvSpPr/>
            <p:nvPr>
              <p:custDataLst>
                <p:tags r:id="rId11"/>
              </p:custDataLst>
            </p:nvPr>
          </p:nvSpPr>
          <p:spPr>
            <a:xfrm>
              <a:off x="0" y="9131"/>
              <a:ext cx="19200" cy="1776"/>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12" name="组合 11"/>
          <p:cNvGrpSpPr/>
          <p:nvPr/>
        </p:nvGrpSpPr>
        <p:grpSpPr>
          <a:xfrm rot="0">
            <a:off x="11373485" y="719455"/>
            <a:ext cx="234950" cy="121920"/>
            <a:chOff x="17935" y="1176"/>
            <a:chExt cx="412" cy="294"/>
          </a:xfrm>
        </p:grpSpPr>
        <p:cxnSp>
          <p:nvCxnSpPr>
            <p:cNvPr id="14" name="直接连接符 13"/>
            <p:cNvCxnSpPr/>
            <p:nvPr>
              <p:custDataLst>
                <p:tags r:id="rId12"/>
              </p:custDataLst>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4"/>
              </p:custDataLst>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5625465" y="4905375"/>
            <a:ext cx="941070" cy="275590"/>
          </a:xfrm>
          <a:prstGeom prst="rect">
            <a:avLst/>
          </a:prstGeom>
          <a:noFill/>
        </p:spPr>
        <p:txBody>
          <a:bodyPr wrap="square" rtlCol="0">
            <a:spAutoFit/>
          </a:bodyPr>
          <a:p>
            <a:pPr algn="dist"/>
            <a:r>
              <a:rPr lang="en-US" altLang="zh-CN" sz="1200">
                <a:solidFill>
                  <a:srgbClr val="033E7C"/>
                </a:solidFill>
                <a:latin typeface="思源黑体 CN Bold" panose="020B0800000000000000" charset="-122"/>
                <a:ea typeface="思源黑体 CN Bold" panose="020B0800000000000000" charset="-122"/>
              </a:rPr>
              <a:t>01  /  04</a:t>
            </a:r>
            <a:endParaRPr lang="en-US" altLang="zh-CN" sz="1200">
              <a:solidFill>
                <a:srgbClr val="033E7C"/>
              </a:solidFill>
              <a:latin typeface="思源黑体 CN Bold" panose="020B0800000000000000" charset="-122"/>
              <a:ea typeface="思源黑体 CN Bold" panose="020B0800000000000000" charset="-122"/>
            </a:endParaRPr>
          </a:p>
        </p:txBody>
      </p:sp>
      <p:pic>
        <p:nvPicPr>
          <p:cNvPr id="13" name="图片 12" descr="logo_00"/>
          <p:cNvPicPr>
            <a:picLocks noChangeAspect="1"/>
          </p:cNvPicPr>
          <p:nvPr>
            <p:custDataLst>
              <p:tags r:id="rId15"/>
            </p:custDataLst>
          </p:nvPr>
        </p:nvPicPr>
        <p:blipFill>
          <a:blip r:embed="rId16"/>
          <a:stretch>
            <a:fillRect/>
          </a:stretch>
        </p:blipFill>
        <p:spPr>
          <a:xfrm>
            <a:off x="455930" y="318135"/>
            <a:ext cx="1967865" cy="819785"/>
          </a:xfrm>
          <a:prstGeom prst="rect">
            <a:avLst/>
          </a:prstGeom>
        </p:spPr>
      </p:pic>
    </p:spTree>
    <p:custDataLst>
      <p:tags r:id="rId1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578225" cy="645160"/>
            <a:chOff x="728" y="654"/>
            <a:chExt cx="5635"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03"/>
              <a:ext cx="4326"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范畴</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01</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sp>
        <p:nvSpPr>
          <p:cNvPr id="2" name="文本框 1"/>
          <p:cNvSpPr txBox="1"/>
          <p:nvPr/>
        </p:nvSpPr>
        <p:spPr>
          <a:xfrm>
            <a:off x="384810" y="1224280"/>
            <a:ext cx="11591290" cy="368300"/>
          </a:xfrm>
          <a:prstGeom prst="rect">
            <a:avLst/>
          </a:prstGeom>
          <a:noFill/>
        </p:spPr>
        <p:txBody>
          <a:bodyPr wrap="square" rtlCol="0">
            <a:spAutoFit/>
          </a:bodyPr>
          <a:p>
            <a:r>
              <a:rPr lang="zh-CN" altLang="en-US"/>
              <a:t>「大前端」范畴包括：</a:t>
            </a:r>
            <a:r>
              <a:rPr lang="en-US" altLang="zh-CN"/>
              <a:t>WEB</a:t>
            </a:r>
            <a:r>
              <a:rPr lang="zh-CN" altLang="en-US"/>
              <a:t>应用程序、移动应用程序（</a:t>
            </a:r>
            <a:r>
              <a:rPr lang="en-US" altLang="zh-CN"/>
              <a:t>APP</a:t>
            </a:r>
            <a:r>
              <a:rPr lang="zh-CN" altLang="en-US"/>
              <a:t>）、桌面应用程序、游戏开发、嵌入式系统、</a:t>
            </a:r>
            <a:r>
              <a:rPr lang="en-US" altLang="zh-CN"/>
              <a:t>VR</a:t>
            </a:r>
            <a:r>
              <a:rPr lang="zh-CN" altLang="en-US"/>
              <a:t>等。</a:t>
            </a:r>
            <a:endParaRPr lang="zh-CN" altLang="en-US"/>
          </a:p>
        </p:txBody>
      </p:sp>
      <p:graphicFrame>
        <p:nvGraphicFramePr>
          <p:cNvPr id="3" name="表格 2"/>
          <p:cNvGraphicFramePr/>
          <p:nvPr>
            <p:custDataLst>
              <p:tags r:id="rId4"/>
            </p:custDataLst>
          </p:nvPr>
        </p:nvGraphicFramePr>
        <p:xfrm>
          <a:off x="528320" y="2045970"/>
          <a:ext cx="10625455" cy="3779885"/>
        </p:xfrm>
        <a:graphic>
          <a:graphicData uri="http://schemas.openxmlformats.org/drawingml/2006/table">
            <a:tbl>
              <a:tblPr firstRow="1" bandRow="1">
                <a:tableStyleId>{5C22544A-7EE6-4342-B048-85BDC9FD1C3A}</a:tableStyleId>
              </a:tblPr>
              <a:tblGrid>
                <a:gridCol w="1851660"/>
                <a:gridCol w="8773795"/>
              </a:tblGrid>
              <a:tr h="539750">
                <a:tc>
                  <a:txBody>
                    <a:bodyPr/>
                    <a:p>
                      <a:pPr algn="ctr">
                        <a:lnSpc>
                          <a:spcPct val="150000"/>
                        </a:lnSpc>
                        <a:buNone/>
                      </a:pPr>
                      <a:r>
                        <a:rPr lang="zh-CN" altLang="en-US"/>
                        <a:t>分类</a:t>
                      </a:r>
                      <a:endParaRPr lang="zh-CN" altLang="en-US"/>
                    </a:p>
                  </a:txBody>
                  <a:tcPr/>
                </a:tc>
                <a:tc>
                  <a:txBody>
                    <a:bodyPr/>
                    <a:p>
                      <a:pPr lvl="1" algn="l">
                        <a:lnSpc>
                          <a:spcPct val="150000"/>
                        </a:lnSpc>
                        <a:buNone/>
                      </a:pPr>
                      <a:r>
                        <a:rPr lang="zh-CN" altLang="en-US"/>
                        <a:t>具体应用场景</a:t>
                      </a:r>
                      <a:endParaRPr lang="zh-CN" altLang="en-US"/>
                    </a:p>
                  </a:txBody>
                  <a:tcPr/>
                </a:tc>
              </a:tr>
              <a:tr h="540000">
                <a:tc>
                  <a:txBody>
                    <a:bodyPr/>
                    <a:p>
                      <a:pPr algn="ctr">
                        <a:lnSpc>
                          <a:spcPct val="150000"/>
                        </a:lnSpc>
                        <a:buNone/>
                      </a:pPr>
                      <a:r>
                        <a:rPr lang="en-US" altLang="zh-CN" b="1"/>
                        <a:t>WEB</a:t>
                      </a:r>
                      <a:r>
                        <a:rPr lang="zh-CN" altLang="en-US" b="1"/>
                        <a:t>应用程序</a:t>
                      </a:r>
                      <a:endParaRPr lang="zh-CN" altLang="en-US" b="1"/>
                    </a:p>
                  </a:txBody>
                  <a:tcPr/>
                </a:tc>
                <a:tc>
                  <a:txBody>
                    <a:bodyPr/>
                    <a:p>
                      <a:pPr lvl="1" algn="l">
                        <a:lnSpc>
                          <a:spcPct val="150000"/>
                        </a:lnSpc>
                        <a:buNone/>
                      </a:pPr>
                      <a:r>
                        <a:rPr lang="zh-CN" altLang="en-US"/>
                        <a:t>电子商务网站</a:t>
                      </a:r>
                      <a:r>
                        <a:rPr lang="zh-CN" altLang="en-US" sz="1000"/>
                        <a:t>（京东 </a:t>
                      </a:r>
                      <a:r>
                        <a:rPr lang="en-US" altLang="zh-CN" sz="1000"/>
                        <a:t>/ </a:t>
                      </a:r>
                      <a:r>
                        <a:rPr lang="zh-CN" altLang="en-US" sz="1000"/>
                        <a:t>天猫）</a:t>
                      </a:r>
                      <a:r>
                        <a:rPr lang="zh-CN"/>
                        <a:t>、</a:t>
                      </a:r>
                      <a:r>
                        <a:rPr lang="zh-CN" altLang="en-US"/>
                        <a:t>社交媒体平台</a:t>
                      </a:r>
                      <a:r>
                        <a:rPr lang="zh-CN" altLang="en-US" sz="1000"/>
                        <a:t>（</a:t>
                      </a:r>
                      <a:r>
                        <a:rPr lang="en-US" altLang="zh-CN" sz="1000"/>
                        <a:t>Facebook / TikTok</a:t>
                      </a:r>
                      <a:r>
                        <a:rPr lang="zh-CN" altLang="en-US" sz="1000"/>
                        <a:t>）</a:t>
                      </a:r>
                      <a:r>
                        <a:rPr lang="zh-CN" altLang="en-US"/>
                        <a:t>、新闻门户</a:t>
                      </a:r>
                      <a:r>
                        <a:rPr lang="zh-CN" altLang="en-US" sz="1000"/>
                        <a:t>（新浪 </a:t>
                      </a:r>
                      <a:r>
                        <a:rPr lang="en-US" altLang="zh-CN" sz="1000"/>
                        <a:t>/ </a:t>
                      </a:r>
                      <a:r>
                        <a:rPr lang="zh-CN" altLang="en-US" sz="1000"/>
                        <a:t>网易）</a:t>
                      </a:r>
                      <a:r>
                        <a:rPr lang="zh-CN" altLang="en-US"/>
                        <a:t>、在线学习平台</a:t>
                      </a:r>
                      <a:r>
                        <a:rPr lang="zh-CN" altLang="en-US" sz="1000"/>
                        <a:t>（</a:t>
                      </a:r>
                      <a:r>
                        <a:rPr lang="en-US" altLang="zh-CN" sz="1000"/>
                        <a:t>B</a:t>
                      </a:r>
                      <a:r>
                        <a:rPr lang="zh-CN" altLang="en-US" sz="1000"/>
                        <a:t>站 </a:t>
                      </a:r>
                      <a:r>
                        <a:rPr lang="en-US" altLang="zh-CN" sz="1000"/>
                        <a:t>/ </a:t>
                      </a:r>
                      <a:r>
                        <a:rPr lang="zh-CN" altLang="en-US" sz="1000"/>
                        <a:t>知网 </a:t>
                      </a:r>
                      <a:r>
                        <a:rPr lang="en-US" altLang="zh-CN" sz="1000"/>
                        <a:t>/ </a:t>
                      </a:r>
                      <a:r>
                        <a:rPr lang="zh-CN" altLang="en-US" sz="1000"/>
                        <a:t>网易公开课）</a:t>
                      </a:r>
                      <a:r>
                        <a:rPr lang="zh-CN" altLang="en-US"/>
                        <a:t>等 </a:t>
                      </a:r>
                      <a:endParaRPr lang="zh-CN" altLang="en-US"/>
                    </a:p>
                  </a:txBody>
                  <a:tcPr/>
                </a:tc>
              </a:tr>
              <a:tr h="540000">
                <a:tc>
                  <a:txBody>
                    <a:bodyPr/>
                    <a:p>
                      <a:pPr algn="ctr">
                        <a:lnSpc>
                          <a:spcPct val="150000"/>
                        </a:lnSpc>
                        <a:buNone/>
                      </a:pPr>
                      <a:r>
                        <a:rPr lang="zh-CN" altLang="en-US" b="1"/>
                        <a:t>移动应用程序</a:t>
                      </a:r>
                      <a:endParaRPr lang="zh-CN" altLang="en-US" b="1"/>
                    </a:p>
                  </a:txBody>
                  <a:tcPr/>
                </a:tc>
                <a:tc>
                  <a:txBody>
                    <a:bodyPr/>
                    <a:p>
                      <a:pPr lvl="1" algn="l">
                        <a:lnSpc>
                          <a:spcPct val="150000"/>
                        </a:lnSpc>
                        <a:buNone/>
                      </a:pPr>
                      <a:r>
                        <a:rPr lang="zh-CN" altLang="en-US"/>
                        <a:t>移动设备应用程序</a:t>
                      </a:r>
                      <a:r>
                        <a:rPr lang="zh-CN" altLang="en-US" sz="1000"/>
                        <a:t>（混合应用）</a:t>
                      </a:r>
                      <a:r>
                        <a:rPr lang="zh-CN" altLang="en-US"/>
                        <a:t>、小程序</a:t>
                      </a:r>
                      <a:r>
                        <a:rPr lang="zh-CN" altLang="en-US" sz="1000"/>
                        <a:t>（微信小程序 </a:t>
                      </a:r>
                      <a:r>
                        <a:rPr lang="en-US" altLang="zh-CN" sz="1000"/>
                        <a:t>/ </a:t>
                      </a:r>
                      <a:r>
                        <a:rPr lang="zh-CN" altLang="en-US" sz="1000"/>
                        <a:t>支付宝小程序等）</a:t>
                      </a:r>
                      <a:r>
                        <a:rPr lang="zh-CN" altLang="en-US"/>
                        <a:t>、快应用</a:t>
                      </a:r>
                      <a:r>
                        <a:rPr lang="zh-CN" altLang="en-US" sz="1000"/>
                        <a:t>（猫眼极速版）</a:t>
                      </a:r>
                      <a:r>
                        <a:rPr lang="zh-CN" altLang="en-US"/>
                        <a:t>等</a:t>
                      </a:r>
                      <a:endParaRPr lang="zh-CN" altLang="en-US"/>
                    </a:p>
                  </a:txBody>
                  <a:tcPr/>
                </a:tc>
              </a:tr>
              <a:tr h="540000">
                <a:tc>
                  <a:txBody>
                    <a:bodyPr/>
                    <a:p>
                      <a:pPr algn="ctr">
                        <a:lnSpc>
                          <a:spcPct val="150000"/>
                        </a:lnSpc>
                        <a:buNone/>
                      </a:pPr>
                      <a:r>
                        <a:rPr lang="zh-CN" altLang="en-US" b="1"/>
                        <a:t>桌面应用程序</a:t>
                      </a:r>
                      <a:endParaRPr lang="zh-CN" altLang="en-US" b="1"/>
                    </a:p>
                  </a:txBody>
                  <a:tcPr/>
                </a:tc>
                <a:tc>
                  <a:txBody>
                    <a:bodyPr/>
                    <a:p>
                      <a:pPr lvl="1" algn="l">
                        <a:lnSpc>
                          <a:spcPct val="150000"/>
                        </a:lnSpc>
                        <a:buNone/>
                      </a:pPr>
                      <a:r>
                        <a:rPr lang="en-US" altLang="zh-CN"/>
                        <a:t>Electron</a:t>
                      </a:r>
                      <a:r>
                        <a:rPr lang="zh-CN" altLang="en-US" sz="1000"/>
                        <a:t>（</a:t>
                      </a:r>
                      <a:r>
                        <a:rPr lang="en-US" altLang="zh-CN" sz="1000"/>
                        <a:t>VScode</a:t>
                      </a:r>
                      <a:r>
                        <a:rPr lang="zh-CN" altLang="en-US" sz="1000"/>
                        <a:t>、蚂蚁小程序 IDE、XMind思维导图）</a:t>
                      </a:r>
                      <a:r>
                        <a:rPr lang="zh-CN" altLang="en-US"/>
                        <a:t>等</a:t>
                      </a:r>
                      <a:endParaRPr lang="zh-CN" altLang="en-US"/>
                    </a:p>
                  </a:txBody>
                  <a:tcPr/>
                </a:tc>
              </a:tr>
              <a:tr h="540385">
                <a:tc>
                  <a:txBody>
                    <a:bodyPr/>
                    <a:p>
                      <a:pPr algn="ctr">
                        <a:lnSpc>
                          <a:spcPct val="150000"/>
                        </a:lnSpc>
                        <a:buNone/>
                      </a:pPr>
                      <a:r>
                        <a:rPr lang="zh-CN" altLang="en-US" b="1"/>
                        <a:t>游戏开发</a:t>
                      </a:r>
                      <a:endParaRPr lang="zh-CN" altLang="en-US" b="1"/>
                    </a:p>
                  </a:txBody>
                  <a:tcPr/>
                </a:tc>
                <a:tc>
                  <a:txBody>
                    <a:bodyPr/>
                    <a:p>
                      <a:pPr lvl="1" algn="l">
                        <a:lnSpc>
                          <a:spcPct val="150000"/>
                        </a:lnSpc>
                        <a:buNone/>
                      </a:pPr>
                      <a:r>
                        <a:rPr lang="zh-CN" altLang="en-US"/>
                        <a:t>游戏开发</a:t>
                      </a:r>
                      <a:r>
                        <a:rPr lang="zh-CN" altLang="en-US" sz="1000"/>
                        <a:t>（微信小游戏 </a:t>
                      </a:r>
                      <a:r>
                        <a:rPr lang="en-US" altLang="zh-CN" sz="1000"/>
                        <a:t>- </a:t>
                      </a:r>
                      <a:r>
                        <a:rPr lang="zh-CN" altLang="en-US" sz="1000"/>
                        <a:t>跳一跳 </a:t>
                      </a:r>
                      <a:r>
                        <a:rPr lang="en-US" altLang="zh-CN" sz="1000"/>
                        <a:t>/ H5</a:t>
                      </a:r>
                      <a:r>
                        <a:rPr lang="zh-CN" altLang="en-US" sz="1000"/>
                        <a:t>游戏 </a:t>
                      </a:r>
                      <a:r>
                        <a:rPr lang="en-US" altLang="zh-CN" sz="1000"/>
                        <a:t>- </a:t>
                      </a:r>
                      <a:r>
                        <a:rPr lang="zh-CN" altLang="en-US" sz="1000"/>
                        <a:t>手机推流免安装 等）</a:t>
                      </a:r>
                      <a:r>
                        <a:rPr lang="zh-CN" altLang="en-US"/>
                        <a:t>、WebGL</a:t>
                      </a:r>
                      <a:r>
                        <a:rPr lang="zh-CN" altLang="en-US" sz="1000"/>
                        <a:t>（</a:t>
                      </a:r>
                      <a:r>
                        <a:rPr lang="en-US" altLang="zh-CN" sz="1000"/>
                        <a:t>3D</a:t>
                      </a:r>
                      <a:r>
                        <a:rPr lang="zh-CN" altLang="en-US" sz="1000"/>
                        <a:t>画图</a:t>
                      </a:r>
                      <a:r>
                        <a:rPr lang="en-US" altLang="zh-CN" sz="1000"/>
                        <a:t>/</a:t>
                      </a:r>
                      <a:r>
                        <a:rPr lang="zh-CN" altLang="en-US" sz="1000"/>
                        <a:t>建模等）</a:t>
                      </a:r>
                      <a:endParaRPr lang="zh-CN" altLang="en-US" sz="1000"/>
                    </a:p>
                  </a:txBody>
                  <a:tcPr/>
                </a:tc>
              </a:tr>
              <a:tr h="540000">
                <a:tc>
                  <a:txBody>
                    <a:bodyPr/>
                    <a:p>
                      <a:pPr algn="ctr">
                        <a:lnSpc>
                          <a:spcPct val="150000"/>
                        </a:lnSpc>
                        <a:buNone/>
                      </a:pPr>
                      <a:r>
                        <a:rPr lang="zh-CN" altLang="en-US" b="1"/>
                        <a:t>嵌入式系统</a:t>
                      </a:r>
                      <a:endParaRPr lang="zh-CN" altLang="en-US" b="1"/>
                    </a:p>
                  </a:txBody>
                  <a:tcPr/>
                </a:tc>
                <a:tc>
                  <a:txBody>
                    <a:bodyPr/>
                    <a:p>
                      <a:pPr lvl="1" algn="l">
                        <a:lnSpc>
                          <a:spcPct val="150000"/>
                        </a:lnSpc>
                        <a:buNone/>
                      </a:pPr>
                      <a:r>
                        <a:rPr lang="zh-CN" altLang="en-US"/>
                        <a:t>智能家居设备</a:t>
                      </a:r>
                      <a:r>
                        <a:rPr lang="zh-CN" altLang="en-US" sz="1000"/>
                        <a:t>（智能冰箱 </a:t>
                      </a:r>
                      <a:r>
                        <a:rPr lang="en-US" altLang="zh-CN" sz="1000"/>
                        <a:t>/ </a:t>
                      </a:r>
                      <a:r>
                        <a:rPr lang="zh-CN" altLang="en-US" sz="1000"/>
                        <a:t>智能音响等）</a:t>
                      </a:r>
                      <a:r>
                        <a:rPr lang="zh-CN" altLang="en-US"/>
                        <a:t>、物联网应用</a:t>
                      </a:r>
                      <a:r>
                        <a:rPr lang="zh-CN" altLang="en-US" sz="1000"/>
                        <a:t>（自动售货机等）</a:t>
                      </a:r>
                      <a:endParaRPr lang="zh-CN" altLang="en-US" sz="1000"/>
                    </a:p>
                  </a:txBody>
                  <a:tcPr/>
                </a:tc>
              </a:tr>
              <a:tr h="539750">
                <a:tc>
                  <a:txBody>
                    <a:bodyPr/>
                    <a:p>
                      <a:pPr algn="ctr">
                        <a:lnSpc>
                          <a:spcPct val="150000"/>
                        </a:lnSpc>
                        <a:buNone/>
                      </a:pPr>
                      <a:r>
                        <a:rPr lang="en-US" altLang="zh-CN" b="1"/>
                        <a:t>VR</a:t>
                      </a:r>
                      <a:endParaRPr lang="en-US" altLang="zh-CN" b="1"/>
                    </a:p>
                  </a:txBody>
                  <a:tcPr/>
                </a:tc>
                <a:tc>
                  <a:txBody>
                    <a:bodyPr/>
                    <a:p>
                      <a:pPr lvl="1" algn="l">
                        <a:lnSpc>
                          <a:spcPct val="150000"/>
                        </a:lnSpc>
                        <a:buNone/>
                      </a:pPr>
                      <a:r>
                        <a:rPr lang="zh-CN" altLang="en-US"/>
                        <a:t>虚拟现实（VR）、增强现实（AR）领域、</a:t>
                      </a:r>
                      <a:r>
                        <a:rPr lang="en-US" altLang="zh-CN"/>
                        <a:t>AI</a:t>
                      </a:r>
                      <a:endParaRPr lang="en-US" altLang="zh-CN"/>
                    </a:p>
                  </a:txBody>
                  <a:tcPr/>
                </a:tc>
              </a:tr>
            </a:tbl>
          </a:graphicData>
        </a:graphic>
      </p:graphicFrame>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578225" cy="645160"/>
            <a:chOff x="728" y="654"/>
            <a:chExt cx="5635"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51"/>
              <a:ext cx="4326"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发展史</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01</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sp>
        <p:nvSpPr>
          <p:cNvPr id="5" name="文本框 4"/>
          <p:cNvSpPr txBox="1"/>
          <p:nvPr/>
        </p:nvSpPr>
        <p:spPr>
          <a:xfrm>
            <a:off x="264795" y="1616075"/>
            <a:ext cx="3291840" cy="583565"/>
          </a:xfrm>
          <a:prstGeom prst="rect">
            <a:avLst/>
          </a:prstGeom>
          <a:noFill/>
        </p:spPr>
        <p:txBody>
          <a:bodyPr wrap="none" rtlCol="0">
            <a:spAutoFit/>
          </a:bodyPr>
          <a:p>
            <a:r>
              <a:rPr lang="zh-CN" altLang="en-US" sz="3200">
                <a:latin typeface="微软雅黑" charset="0"/>
                <a:ea typeface="微软雅黑" charset="0"/>
                <a:cs typeface="微软雅黑" charset="0"/>
              </a:rPr>
              <a:t>从过去 </a:t>
            </a:r>
            <a:r>
              <a:rPr lang="en-US" altLang="zh-CN" sz="3200">
                <a:latin typeface="微软雅黑" charset="0"/>
                <a:ea typeface="微软雅黑" charset="0"/>
                <a:cs typeface="微软雅黑" charset="0"/>
              </a:rPr>
              <a:t>· </a:t>
            </a:r>
            <a:r>
              <a:rPr lang="zh-CN" altLang="en-US" sz="3200">
                <a:latin typeface="微软雅黑" charset="0"/>
                <a:ea typeface="微软雅黑" charset="0"/>
                <a:cs typeface="微软雅黑" charset="0"/>
              </a:rPr>
              <a:t>到现在</a:t>
            </a:r>
            <a:endParaRPr lang="zh-CN" altLang="en-US" sz="3200">
              <a:latin typeface="微软雅黑" charset="0"/>
              <a:ea typeface="微软雅黑" charset="0"/>
              <a:cs typeface="微软雅黑" charset="0"/>
            </a:endParaRPr>
          </a:p>
        </p:txBody>
      </p:sp>
      <p:pic>
        <p:nvPicPr>
          <p:cNvPr id="9" name="图片 8"/>
          <p:cNvPicPr>
            <a:picLocks noChangeAspect="1"/>
          </p:cNvPicPr>
          <p:nvPr/>
        </p:nvPicPr>
        <p:blipFill>
          <a:blip r:embed="rId4"/>
          <a:stretch>
            <a:fillRect/>
          </a:stretch>
        </p:blipFill>
        <p:spPr>
          <a:xfrm>
            <a:off x="6350" y="3060065"/>
            <a:ext cx="12181840" cy="3775710"/>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custDataLst>
              <p:tags r:id="rId1"/>
            </p:custDataLst>
          </p:nvPr>
        </p:nvSpPr>
        <p:spPr>
          <a:xfrm>
            <a:off x="3244215" y="878205"/>
            <a:ext cx="5703570" cy="5703570"/>
          </a:xfrm>
          <a:prstGeom prst="ellipse">
            <a:avLst/>
          </a:prstGeom>
          <a:gradFill>
            <a:gsLst>
              <a:gs pos="30000">
                <a:srgbClr val="D6EAFE">
                  <a:alpha val="0"/>
                </a:srgbClr>
              </a:gs>
              <a:gs pos="0">
                <a:srgbClr val="D6EAFE">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rot="0">
            <a:off x="11537950" y="3085465"/>
            <a:ext cx="87630" cy="655955"/>
            <a:chOff x="17603" y="4507"/>
            <a:chExt cx="112" cy="838"/>
          </a:xfrm>
        </p:grpSpPr>
        <p:sp>
          <p:nvSpPr>
            <p:cNvPr id="19" name="椭圆 18"/>
            <p:cNvSpPr/>
            <p:nvPr>
              <p:custDataLst>
                <p:tags r:id="rId2"/>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custDataLst>
                <p:tags r:id="rId3"/>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custDataLst>
                <p:tags r:id="rId4"/>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custDataLst>
                <p:tags r:id="rId5"/>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4" name="组合 23"/>
          <p:cNvGrpSpPr/>
          <p:nvPr/>
        </p:nvGrpSpPr>
        <p:grpSpPr>
          <a:xfrm rot="0">
            <a:off x="560705" y="3085465"/>
            <a:ext cx="87630" cy="655955"/>
            <a:chOff x="17603" y="4507"/>
            <a:chExt cx="112" cy="838"/>
          </a:xfrm>
        </p:grpSpPr>
        <p:sp>
          <p:nvSpPr>
            <p:cNvPr id="29" name="椭圆 28"/>
            <p:cNvSpPr/>
            <p:nvPr>
              <p:custDataLst>
                <p:tags r:id="rId6"/>
              </p:custDataLst>
            </p:nvPr>
          </p:nvSpPr>
          <p:spPr>
            <a:xfrm rot="5400000">
              <a:off x="17603" y="4507"/>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custDataLst>
                <p:tags r:id="rId7"/>
              </p:custDataLst>
            </p:nvPr>
          </p:nvSpPr>
          <p:spPr>
            <a:xfrm rot="5400000">
              <a:off x="17603" y="4991"/>
              <a:ext cx="113" cy="113"/>
            </a:xfrm>
            <a:prstGeom prst="ellipse">
              <a:avLst/>
            </a:pr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custDataLst>
                <p:tags r:id="rId8"/>
              </p:custDataLst>
            </p:nvPr>
          </p:nvSpPr>
          <p:spPr>
            <a:xfrm rot="5400000">
              <a:off x="17603" y="5233"/>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椭圆 33"/>
            <p:cNvSpPr/>
            <p:nvPr>
              <p:custDataLst>
                <p:tags r:id="rId9"/>
              </p:custDataLst>
            </p:nvPr>
          </p:nvSpPr>
          <p:spPr>
            <a:xfrm rot="5400000">
              <a:off x="17603" y="4749"/>
              <a:ext cx="113" cy="113"/>
            </a:xfrm>
            <a:prstGeom prst="ellipse">
              <a:avLst/>
            </a:pr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文本框 5"/>
          <p:cNvSpPr txBox="1"/>
          <p:nvPr/>
        </p:nvSpPr>
        <p:spPr>
          <a:xfrm>
            <a:off x="2219960" y="2722880"/>
            <a:ext cx="7752080" cy="1106805"/>
          </a:xfrm>
          <a:prstGeom prst="rect">
            <a:avLst/>
          </a:prstGeom>
          <a:noFill/>
        </p:spPr>
        <p:txBody>
          <a:bodyPr wrap="square" rtlCol="0" anchor="t">
            <a:spAutoFit/>
          </a:bodyPr>
          <a:p>
            <a:pPr algn="ctr">
              <a:buClrTx/>
              <a:buSzTx/>
              <a:buFontTx/>
            </a:pPr>
            <a:r>
              <a:rPr lang="zh-CN" altLang="en-US" sz="66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rPr>
              <a:t>前端基础</a:t>
            </a:r>
            <a:endParaRPr lang="zh-CN" altLang="en-US" sz="6600">
              <a:solidFill>
                <a:srgbClr val="033E7C"/>
              </a:solidFill>
              <a:effectLst>
                <a:outerShdw blurRad="127000" dist="63500" dir="2700000" algn="tl" rotWithShape="0">
                  <a:srgbClr val="033E7C">
                    <a:alpha val="20000"/>
                  </a:srgbClr>
                </a:outerShdw>
              </a:effectLst>
              <a:latin typeface="思源黑体 CN Heavy" panose="020B0A00000000000000" charset="-122"/>
              <a:ea typeface="思源黑体 CN Heavy" panose="020B0A00000000000000" charset="-122"/>
              <a:sym typeface="+mn-ea"/>
            </a:endParaRPr>
          </a:p>
        </p:txBody>
      </p:sp>
      <p:sp>
        <p:nvSpPr>
          <p:cNvPr id="3" name="文本框 2"/>
          <p:cNvSpPr txBox="1"/>
          <p:nvPr/>
        </p:nvSpPr>
        <p:spPr>
          <a:xfrm>
            <a:off x="5135880" y="1233805"/>
            <a:ext cx="1920240" cy="1322070"/>
          </a:xfrm>
          <a:prstGeom prst="rect">
            <a:avLst/>
          </a:prstGeom>
          <a:noFill/>
        </p:spPr>
        <p:txBody>
          <a:bodyPr wrap="square" rtlCol="0" anchor="t">
            <a:spAutoFit/>
          </a:bodyPr>
          <a:p>
            <a:pPr lvl="0" algn="ctr">
              <a:buClrTx/>
              <a:buSzTx/>
              <a:buFontTx/>
            </a:pPr>
            <a:r>
              <a:rPr lang="en-US" altLang="zh-CN" sz="8000">
                <a:ln>
                  <a:gradFill>
                    <a:gsLst>
                      <a:gs pos="0">
                        <a:srgbClr val="033E7C"/>
                      </a:gs>
                      <a:gs pos="61000">
                        <a:srgbClr val="033E7C">
                          <a:alpha val="0"/>
                        </a:srgbClr>
                      </a:gs>
                    </a:gsLst>
                    <a:lin ang="5400000" scaled="1"/>
                  </a:gradFill>
                </a:ln>
                <a:solidFill>
                  <a:schemeClr val="bg1"/>
                </a:solidFill>
                <a:effectLst/>
                <a:latin typeface="思源黑体 CN Heavy" panose="020B0A00000000000000" charset="-122"/>
                <a:ea typeface="思源黑体 CN Heavy" panose="020B0A00000000000000" charset="-122"/>
                <a:sym typeface="+mn-ea"/>
              </a:rPr>
              <a:t>02</a:t>
            </a:r>
            <a:endParaRPr lang="en-US" altLang="zh-CN" sz="8000">
              <a:ln>
                <a:gradFill>
                  <a:gsLst>
                    <a:gs pos="0">
                      <a:srgbClr val="033E7C"/>
                    </a:gs>
                    <a:gs pos="61000">
                      <a:srgbClr val="033E7C">
                        <a:alpha val="0"/>
                      </a:srgbClr>
                    </a:gs>
                  </a:gsLst>
                  <a:lin ang="5400000" scaled="1"/>
                </a:gradFill>
              </a:ln>
              <a:solidFill>
                <a:schemeClr val="bg1"/>
              </a:solidFill>
              <a:effectLst/>
              <a:latin typeface="思源黑体 CN Heavy" panose="020B0A00000000000000" charset="-122"/>
              <a:ea typeface="思源黑体 CN Heavy" panose="020B0A00000000000000" charset="-122"/>
              <a:sym typeface="+mn-ea"/>
            </a:endParaRPr>
          </a:p>
        </p:txBody>
      </p:sp>
      <p:grpSp>
        <p:nvGrpSpPr>
          <p:cNvPr id="4" name="组合 3"/>
          <p:cNvGrpSpPr/>
          <p:nvPr/>
        </p:nvGrpSpPr>
        <p:grpSpPr>
          <a:xfrm>
            <a:off x="5168900" y="2015709"/>
            <a:ext cx="1854200" cy="306503"/>
            <a:chOff x="6066" y="6483"/>
            <a:chExt cx="3350" cy="704"/>
          </a:xfrm>
        </p:grpSpPr>
        <p:sp>
          <p:nvSpPr>
            <p:cNvPr id="22" name="圆角矩形 21"/>
            <p:cNvSpPr/>
            <p:nvPr/>
          </p:nvSpPr>
          <p:spPr>
            <a:xfrm>
              <a:off x="6066" y="6500"/>
              <a:ext cx="3350" cy="668"/>
            </a:xfrm>
            <a:prstGeom prst="roundRect">
              <a:avLst>
                <a:gd name="adj" fmla="val 50000"/>
              </a:avLst>
            </a:prstGeom>
            <a:solidFill>
              <a:srgbClr val="FABC7F"/>
            </a:solidFill>
            <a:ln>
              <a:solidFill>
                <a:srgbClr val="FABC7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32" name="文本框 31"/>
            <p:cNvSpPr txBox="1"/>
            <p:nvPr/>
          </p:nvSpPr>
          <p:spPr>
            <a:xfrm>
              <a:off x="6334" y="6483"/>
              <a:ext cx="2874" cy="704"/>
            </a:xfrm>
            <a:prstGeom prst="rect">
              <a:avLst/>
            </a:prstGeom>
            <a:noFill/>
          </p:spPr>
          <p:txBody>
            <a:bodyPr wrap="square" rtlCol="0">
              <a:spAutoFit/>
            </a:bodyPr>
            <a:p>
              <a:pPr algn="ctr"/>
              <a:r>
                <a:rPr lang="zh-CN" altLang="en-US" sz="1400">
                  <a:solidFill>
                    <a:schemeClr val="bg1"/>
                  </a:solidFill>
                  <a:latin typeface="思源黑体 CN Bold" panose="020B0800000000000000" charset="-122"/>
                  <a:ea typeface="思源黑体 CN Bold" panose="020B0800000000000000" charset="-122"/>
                </a:rPr>
                <a:t>第二部分</a:t>
              </a:r>
              <a:endParaRPr lang="zh-CN" altLang="en-US" sz="1400">
                <a:solidFill>
                  <a:schemeClr val="bg1"/>
                </a:solidFill>
                <a:latin typeface="思源黑体 CN Bold" panose="020B0800000000000000" charset="-122"/>
                <a:ea typeface="思源黑体 CN Bold" panose="020B0800000000000000" charset="-122"/>
              </a:endParaRPr>
            </a:p>
          </p:txBody>
        </p:sp>
      </p:grpSp>
      <p:grpSp>
        <p:nvGrpSpPr>
          <p:cNvPr id="61" name="组合 60"/>
          <p:cNvGrpSpPr/>
          <p:nvPr/>
        </p:nvGrpSpPr>
        <p:grpSpPr>
          <a:xfrm rot="0">
            <a:off x="0" y="5510530"/>
            <a:ext cx="12192000" cy="1415415"/>
            <a:chOff x="0" y="8917"/>
            <a:chExt cx="19200" cy="1990"/>
          </a:xfrm>
        </p:grpSpPr>
        <p:sp>
          <p:nvSpPr>
            <p:cNvPr id="7" name="任意多边形 6"/>
            <p:cNvSpPr/>
            <p:nvPr>
              <p:custDataLst>
                <p:tags r:id="rId10"/>
              </p:custDataLst>
            </p:nvPr>
          </p:nvSpPr>
          <p:spPr>
            <a:xfrm>
              <a:off x="0" y="8917"/>
              <a:ext cx="19200" cy="1216"/>
            </a:xfrm>
            <a:custGeom>
              <a:avLst/>
              <a:gdLst/>
              <a:ahLst/>
              <a:cxnLst>
                <a:cxn ang="3">
                  <a:pos x="hc" y="t"/>
                </a:cxn>
                <a:cxn ang="cd2">
                  <a:pos x="l" y="vc"/>
                </a:cxn>
                <a:cxn ang="cd4">
                  <a:pos x="hc" y="b"/>
                </a:cxn>
                <a:cxn ang="0">
                  <a:pos x="r" y="vc"/>
                </a:cxn>
              </a:cxnLst>
              <a:rect l="l" t="t" r="r" b="b"/>
              <a:pathLst>
                <a:path w="19200" h="2033">
                  <a:moveTo>
                    <a:pt x="19200" y="145"/>
                  </a:moveTo>
                  <a:lnTo>
                    <a:pt x="19200" y="2033"/>
                  </a:lnTo>
                  <a:lnTo>
                    <a:pt x="0" y="2033"/>
                  </a:lnTo>
                  <a:lnTo>
                    <a:pt x="0" y="153"/>
                  </a:lnTo>
                  <a:lnTo>
                    <a:pt x="215" y="108"/>
                  </a:lnTo>
                  <a:lnTo>
                    <a:pt x="438" y="70"/>
                  </a:lnTo>
                  <a:lnTo>
                    <a:pt x="662" y="40"/>
                  </a:lnTo>
                  <a:lnTo>
                    <a:pt x="885" y="19"/>
                  </a:lnTo>
                  <a:lnTo>
                    <a:pt x="1108" y="6"/>
                  </a:lnTo>
                  <a:lnTo>
                    <a:pt x="1331" y="0"/>
                  </a:lnTo>
                  <a:lnTo>
                    <a:pt x="1554" y="1"/>
                  </a:lnTo>
                  <a:lnTo>
                    <a:pt x="1777" y="9"/>
                  </a:lnTo>
                  <a:lnTo>
                    <a:pt x="2001" y="24"/>
                  </a:lnTo>
                  <a:lnTo>
                    <a:pt x="2224" y="44"/>
                  </a:lnTo>
                  <a:lnTo>
                    <a:pt x="2447" y="70"/>
                  </a:lnTo>
                  <a:lnTo>
                    <a:pt x="2670" y="101"/>
                  </a:lnTo>
                  <a:lnTo>
                    <a:pt x="2893" y="137"/>
                  </a:lnTo>
                  <a:lnTo>
                    <a:pt x="3116" y="177"/>
                  </a:lnTo>
                  <a:lnTo>
                    <a:pt x="3339" y="221"/>
                  </a:lnTo>
                  <a:lnTo>
                    <a:pt x="3563" y="269"/>
                  </a:lnTo>
                  <a:lnTo>
                    <a:pt x="3786" y="320"/>
                  </a:lnTo>
                  <a:lnTo>
                    <a:pt x="4009" y="374"/>
                  </a:lnTo>
                  <a:lnTo>
                    <a:pt x="4232" y="431"/>
                  </a:lnTo>
                  <a:lnTo>
                    <a:pt x="4455" y="490"/>
                  </a:lnTo>
                  <a:lnTo>
                    <a:pt x="4678" y="550"/>
                  </a:lnTo>
                  <a:lnTo>
                    <a:pt x="4902" y="612"/>
                  </a:lnTo>
                  <a:lnTo>
                    <a:pt x="5125" y="674"/>
                  </a:lnTo>
                  <a:lnTo>
                    <a:pt x="5348" y="738"/>
                  </a:lnTo>
                  <a:lnTo>
                    <a:pt x="5571" y="801"/>
                  </a:lnTo>
                  <a:lnTo>
                    <a:pt x="5794" y="864"/>
                  </a:lnTo>
                  <a:lnTo>
                    <a:pt x="6017" y="927"/>
                  </a:lnTo>
                  <a:lnTo>
                    <a:pt x="6241" y="989"/>
                  </a:lnTo>
                  <a:lnTo>
                    <a:pt x="6464" y="1049"/>
                  </a:lnTo>
                  <a:lnTo>
                    <a:pt x="6687" y="1108"/>
                  </a:lnTo>
                  <a:lnTo>
                    <a:pt x="6910" y="1165"/>
                  </a:lnTo>
                  <a:lnTo>
                    <a:pt x="7133" y="1219"/>
                  </a:lnTo>
                  <a:lnTo>
                    <a:pt x="7356" y="1270"/>
                  </a:lnTo>
                  <a:lnTo>
                    <a:pt x="7580" y="1318"/>
                  </a:lnTo>
                  <a:lnTo>
                    <a:pt x="7803" y="1362"/>
                  </a:lnTo>
                  <a:lnTo>
                    <a:pt x="8026" y="1402"/>
                  </a:lnTo>
                  <a:lnTo>
                    <a:pt x="8249" y="1438"/>
                  </a:lnTo>
                  <a:lnTo>
                    <a:pt x="8472" y="1469"/>
                  </a:lnTo>
                  <a:lnTo>
                    <a:pt x="8695" y="1495"/>
                  </a:lnTo>
                  <a:lnTo>
                    <a:pt x="8918" y="1515"/>
                  </a:lnTo>
                  <a:lnTo>
                    <a:pt x="9142" y="1530"/>
                  </a:lnTo>
                  <a:lnTo>
                    <a:pt x="9365" y="1538"/>
                  </a:lnTo>
                  <a:lnTo>
                    <a:pt x="9588" y="1539"/>
                  </a:lnTo>
                  <a:lnTo>
                    <a:pt x="9619" y="1538"/>
                  </a:lnTo>
                  <a:lnTo>
                    <a:pt x="9651" y="1539"/>
                  </a:lnTo>
                  <a:lnTo>
                    <a:pt x="9874" y="1538"/>
                  </a:lnTo>
                  <a:lnTo>
                    <a:pt x="10097" y="1530"/>
                  </a:lnTo>
                  <a:lnTo>
                    <a:pt x="10321" y="1515"/>
                  </a:lnTo>
                  <a:lnTo>
                    <a:pt x="10544" y="1495"/>
                  </a:lnTo>
                  <a:lnTo>
                    <a:pt x="10767" y="1469"/>
                  </a:lnTo>
                  <a:lnTo>
                    <a:pt x="10990" y="1438"/>
                  </a:lnTo>
                  <a:lnTo>
                    <a:pt x="11213" y="1402"/>
                  </a:lnTo>
                  <a:lnTo>
                    <a:pt x="11436" y="1362"/>
                  </a:lnTo>
                  <a:lnTo>
                    <a:pt x="11659" y="1318"/>
                  </a:lnTo>
                  <a:lnTo>
                    <a:pt x="11883" y="1270"/>
                  </a:lnTo>
                  <a:lnTo>
                    <a:pt x="12106" y="1219"/>
                  </a:lnTo>
                  <a:lnTo>
                    <a:pt x="12329" y="1165"/>
                  </a:lnTo>
                  <a:lnTo>
                    <a:pt x="12552" y="1108"/>
                  </a:lnTo>
                  <a:lnTo>
                    <a:pt x="12775" y="1049"/>
                  </a:lnTo>
                  <a:lnTo>
                    <a:pt x="12998" y="989"/>
                  </a:lnTo>
                  <a:lnTo>
                    <a:pt x="13222" y="927"/>
                  </a:lnTo>
                  <a:lnTo>
                    <a:pt x="13445" y="864"/>
                  </a:lnTo>
                  <a:lnTo>
                    <a:pt x="13668" y="801"/>
                  </a:lnTo>
                  <a:lnTo>
                    <a:pt x="13891" y="738"/>
                  </a:lnTo>
                  <a:lnTo>
                    <a:pt x="14114" y="674"/>
                  </a:lnTo>
                  <a:lnTo>
                    <a:pt x="14337" y="612"/>
                  </a:lnTo>
                  <a:lnTo>
                    <a:pt x="14561" y="550"/>
                  </a:lnTo>
                  <a:lnTo>
                    <a:pt x="14784" y="490"/>
                  </a:lnTo>
                  <a:lnTo>
                    <a:pt x="15007" y="431"/>
                  </a:lnTo>
                  <a:lnTo>
                    <a:pt x="15230" y="374"/>
                  </a:lnTo>
                  <a:lnTo>
                    <a:pt x="15453" y="320"/>
                  </a:lnTo>
                  <a:lnTo>
                    <a:pt x="15676" y="269"/>
                  </a:lnTo>
                  <a:lnTo>
                    <a:pt x="15900" y="221"/>
                  </a:lnTo>
                  <a:lnTo>
                    <a:pt x="16123" y="177"/>
                  </a:lnTo>
                  <a:lnTo>
                    <a:pt x="16346" y="137"/>
                  </a:lnTo>
                  <a:lnTo>
                    <a:pt x="16569" y="101"/>
                  </a:lnTo>
                  <a:lnTo>
                    <a:pt x="16792" y="70"/>
                  </a:lnTo>
                  <a:lnTo>
                    <a:pt x="17015" y="44"/>
                  </a:lnTo>
                  <a:lnTo>
                    <a:pt x="17238" y="24"/>
                  </a:lnTo>
                  <a:lnTo>
                    <a:pt x="17462" y="9"/>
                  </a:lnTo>
                  <a:lnTo>
                    <a:pt x="17685" y="1"/>
                  </a:lnTo>
                  <a:lnTo>
                    <a:pt x="17908" y="0"/>
                  </a:lnTo>
                  <a:lnTo>
                    <a:pt x="18131" y="6"/>
                  </a:lnTo>
                  <a:lnTo>
                    <a:pt x="18354" y="19"/>
                  </a:lnTo>
                  <a:lnTo>
                    <a:pt x="18577" y="40"/>
                  </a:lnTo>
                  <a:lnTo>
                    <a:pt x="18801" y="70"/>
                  </a:lnTo>
                  <a:lnTo>
                    <a:pt x="19024" y="108"/>
                  </a:lnTo>
                  <a:lnTo>
                    <a:pt x="19200" y="145"/>
                  </a:lnTo>
                  <a:close/>
                </a:path>
              </a:pathLst>
            </a:custGeom>
            <a:solidFill>
              <a:srgbClr val="FBCE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8" name="任意多边形 7"/>
            <p:cNvSpPr/>
            <p:nvPr>
              <p:custDataLst>
                <p:tags r:id="rId11"/>
              </p:custDataLst>
            </p:nvPr>
          </p:nvSpPr>
          <p:spPr>
            <a:xfrm>
              <a:off x="0" y="9131"/>
              <a:ext cx="19200" cy="1776"/>
            </a:xfrm>
            <a:custGeom>
              <a:avLst/>
              <a:gdLst/>
              <a:ahLst/>
              <a:cxnLst>
                <a:cxn ang="3">
                  <a:pos x="hc" y="t"/>
                </a:cxn>
                <a:cxn ang="cd2">
                  <a:pos x="l" y="vc"/>
                </a:cxn>
                <a:cxn ang="cd4">
                  <a:pos x="hc" y="b"/>
                </a:cxn>
                <a:cxn ang="0">
                  <a:pos x="r" y="vc"/>
                </a:cxn>
              </a:cxnLst>
              <a:rect l="l" t="t" r="r" b="b"/>
              <a:pathLst>
                <a:path w="19200" h="1776">
                  <a:moveTo>
                    <a:pt x="19200" y="1241"/>
                  </a:moveTo>
                  <a:lnTo>
                    <a:pt x="19200" y="1776"/>
                  </a:lnTo>
                  <a:lnTo>
                    <a:pt x="0" y="1776"/>
                  </a:lnTo>
                  <a:lnTo>
                    <a:pt x="0" y="92"/>
                  </a:lnTo>
                  <a:lnTo>
                    <a:pt x="215" y="65"/>
                  </a:lnTo>
                  <a:lnTo>
                    <a:pt x="438" y="42"/>
                  </a:lnTo>
                  <a:lnTo>
                    <a:pt x="662" y="24"/>
                  </a:lnTo>
                  <a:lnTo>
                    <a:pt x="885" y="11"/>
                  </a:lnTo>
                  <a:lnTo>
                    <a:pt x="1108" y="4"/>
                  </a:lnTo>
                  <a:lnTo>
                    <a:pt x="1331" y="0"/>
                  </a:lnTo>
                  <a:lnTo>
                    <a:pt x="1554" y="1"/>
                  </a:lnTo>
                  <a:lnTo>
                    <a:pt x="1777" y="5"/>
                  </a:lnTo>
                  <a:lnTo>
                    <a:pt x="2001" y="14"/>
                  </a:lnTo>
                  <a:lnTo>
                    <a:pt x="2224" y="26"/>
                  </a:lnTo>
                  <a:lnTo>
                    <a:pt x="2447" y="42"/>
                  </a:lnTo>
                  <a:lnTo>
                    <a:pt x="2670" y="60"/>
                  </a:lnTo>
                  <a:lnTo>
                    <a:pt x="2893" y="82"/>
                  </a:lnTo>
                  <a:lnTo>
                    <a:pt x="3116" y="106"/>
                  </a:lnTo>
                  <a:lnTo>
                    <a:pt x="3339" y="132"/>
                  </a:lnTo>
                  <a:lnTo>
                    <a:pt x="3563" y="161"/>
                  </a:lnTo>
                  <a:lnTo>
                    <a:pt x="3786" y="191"/>
                  </a:lnTo>
                  <a:lnTo>
                    <a:pt x="4009" y="224"/>
                  </a:lnTo>
                  <a:lnTo>
                    <a:pt x="4232" y="258"/>
                  </a:lnTo>
                  <a:lnTo>
                    <a:pt x="4455" y="293"/>
                  </a:lnTo>
                  <a:lnTo>
                    <a:pt x="4678" y="329"/>
                  </a:lnTo>
                  <a:lnTo>
                    <a:pt x="4902" y="366"/>
                  </a:lnTo>
                  <a:lnTo>
                    <a:pt x="5125" y="403"/>
                  </a:lnTo>
                  <a:lnTo>
                    <a:pt x="5348" y="442"/>
                  </a:lnTo>
                  <a:lnTo>
                    <a:pt x="5571" y="479"/>
                  </a:lnTo>
                  <a:lnTo>
                    <a:pt x="5794" y="517"/>
                  </a:lnTo>
                  <a:lnTo>
                    <a:pt x="6017" y="555"/>
                  </a:lnTo>
                  <a:lnTo>
                    <a:pt x="6241" y="592"/>
                  </a:lnTo>
                  <a:lnTo>
                    <a:pt x="6464" y="628"/>
                  </a:lnTo>
                  <a:lnTo>
                    <a:pt x="6687" y="663"/>
                  </a:lnTo>
                  <a:lnTo>
                    <a:pt x="6910" y="697"/>
                  </a:lnTo>
                  <a:lnTo>
                    <a:pt x="7133" y="729"/>
                  </a:lnTo>
                  <a:lnTo>
                    <a:pt x="7356" y="760"/>
                  </a:lnTo>
                  <a:lnTo>
                    <a:pt x="7580" y="789"/>
                  </a:lnTo>
                  <a:lnTo>
                    <a:pt x="7803" y="815"/>
                  </a:lnTo>
                  <a:lnTo>
                    <a:pt x="8026" y="839"/>
                  </a:lnTo>
                  <a:lnTo>
                    <a:pt x="8249" y="860"/>
                  </a:lnTo>
                  <a:lnTo>
                    <a:pt x="8472" y="879"/>
                  </a:lnTo>
                  <a:lnTo>
                    <a:pt x="8695" y="895"/>
                  </a:lnTo>
                  <a:lnTo>
                    <a:pt x="8918" y="907"/>
                  </a:lnTo>
                  <a:lnTo>
                    <a:pt x="9142" y="915"/>
                  </a:lnTo>
                  <a:lnTo>
                    <a:pt x="9365" y="920"/>
                  </a:lnTo>
                  <a:lnTo>
                    <a:pt x="9588" y="921"/>
                  </a:lnTo>
                  <a:lnTo>
                    <a:pt x="9619" y="920"/>
                  </a:lnTo>
                  <a:lnTo>
                    <a:pt x="9651" y="921"/>
                  </a:lnTo>
                  <a:lnTo>
                    <a:pt x="9874" y="920"/>
                  </a:lnTo>
                  <a:lnTo>
                    <a:pt x="10097" y="915"/>
                  </a:lnTo>
                  <a:lnTo>
                    <a:pt x="10321" y="907"/>
                  </a:lnTo>
                  <a:lnTo>
                    <a:pt x="10544" y="895"/>
                  </a:lnTo>
                  <a:lnTo>
                    <a:pt x="10767" y="879"/>
                  </a:lnTo>
                  <a:lnTo>
                    <a:pt x="10990" y="860"/>
                  </a:lnTo>
                  <a:lnTo>
                    <a:pt x="11213" y="839"/>
                  </a:lnTo>
                  <a:lnTo>
                    <a:pt x="11436" y="815"/>
                  </a:lnTo>
                  <a:lnTo>
                    <a:pt x="11659" y="789"/>
                  </a:lnTo>
                  <a:lnTo>
                    <a:pt x="11883" y="760"/>
                  </a:lnTo>
                  <a:lnTo>
                    <a:pt x="12106" y="729"/>
                  </a:lnTo>
                  <a:lnTo>
                    <a:pt x="12329" y="697"/>
                  </a:lnTo>
                  <a:lnTo>
                    <a:pt x="12552" y="663"/>
                  </a:lnTo>
                  <a:lnTo>
                    <a:pt x="12775" y="628"/>
                  </a:lnTo>
                  <a:lnTo>
                    <a:pt x="12998" y="592"/>
                  </a:lnTo>
                  <a:lnTo>
                    <a:pt x="13222" y="555"/>
                  </a:lnTo>
                  <a:lnTo>
                    <a:pt x="13445" y="517"/>
                  </a:lnTo>
                  <a:lnTo>
                    <a:pt x="13668" y="479"/>
                  </a:lnTo>
                  <a:lnTo>
                    <a:pt x="13891" y="442"/>
                  </a:lnTo>
                  <a:lnTo>
                    <a:pt x="14114" y="403"/>
                  </a:lnTo>
                  <a:lnTo>
                    <a:pt x="14337" y="366"/>
                  </a:lnTo>
                  <a:lnTo>
                    <a:pt x="14561" y="329"/>
                  </a:lnTo>
                  <a:lnTo>
                    <a:pt x="14784" y="293"/>
                  </a:lnTo>
                  <a:lnTo>
                    <a:pt x="15007" y="258"/>
                  </a:lnTo>
                  <a:lnTo>
                    <a:pt x="15230" y="224"/>
                  </a:lnTo>
                  <a:lnTo>
                    <a:pt x="15453" y="191"/>
                  </a:lnTo>
                  <a:lnTo>
                    <a:pt x="15676" y="161"/>
                  </a:lnTo>
                  <a:lnTo>
                    <a:pt x="15900" y="132"/>
                  </a:lnTo>
                  <a:lnTo>
                    <a:pt x="16123" y="106"/>
                  </a:lnTo>
                  <a:lnTo>
                    <a:pt x="16346" y="82"/>
                  </a:lnTo>
                  <a:lnTo>
                    <a:pt x="16569" y="60"/>
                  </a:lnTo>
                  <a:lnTo>
                    <a:pt x="16792" y="42"/>
                  </a:lnTo>
                  <a:lnTo>
                    <a:pt x="17015" y="26"/>
                  </a:lnTo>
                  <a:lnTo>
                    <a:pt x="17238" y="14"/>
                  </a:lnTo>
                  <a:lnTo>
                    <a:pt x="17462" y="5"/>
                  </a:lnTo>
                  <a:lnTo>
                    <a:pt x="17685" y="1"/>
                  </a:lnTo>
                  <a:lnTo>
                    <a:pt x="17908" y="0"/>
                  </a:lnTo>
                  <a:lnTo>
                    <a:pt x="18131" y="4"/>
                  </a:lnTo>
                  <a:lnTo>
                    <a:pt x="18354" y="11"/>
                  </a:lnTo>
                  <a:lnTo>
                    <a:pt x="18577" y="24"/>
                  </a:lnTo>
                  <a:lnTo>
                    <a:pt x="18801" y="42"/>
                  </a:lnTo>
                  <a:lnTo>
                    <a:pt x="19024" y="65"/>
                  </a:lnTo>
                  <a:lnTo>
                    <a:pt x="19200" y="87"/>
                  </a:lnTo>
                  <a:lnTo>
                    <a:pt x="19200" y="1241"/>
                  </a:lnTo>
                  <a:close/>
                </a:path>
              </a:pathLst>
            </a:custGeom>
            <a:solidFill>
              <a:srgbClr val="033E7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grpSp>
      <p:grpSp>
        <p:nvGrpSpPr>
          <p:cNvPr id="12" name="组合 11"/>
          <p:cNvGrpSpPr/>
          <p:nvPr/>
        </p:nvGrpSpPr>
        <p:grpSpPr>
          <a:xfrm rot="0">
            <a:off x="11373485" y="719455"/>
            <a:ext cx="234950" cy="121920"/>
            <a:chOff x="17935" y="1176"/>
            <a:chExt cx="412" cy="294"/>
          </a:xfrm>
        </p:grpSpPr>
        <p:cxnSp>
          <p:nvCxnSpPr>
            <p:cNvPr id="14" name="直接连接符 13"/>
            <p:cNvCxnSpPr/>
            <p:nvPr>
              <p:custDataLst>
                <p:tags r:id="rId12"/>
              </p:custDataLst>
            </p:nvPr>
          </p:nvCxnSpPr>
          <p:spPr>
            <a:xfrm>
              <a:off x="17935" y="1176"/>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3"/>
              </p:custDataLst>
            </p:nvPr>
          </p:nvCxnSpPr>
          <p:spPr>
            <a:xfrm>
              <a:off x="17935" y="1323"/>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14"/>
              </p:custDataLst>
            </p:nvPr>
          </p:nvCxnSpPr>
          <p:spPr>
            <a:xfrm>
              <a:off x="17935" y="1470"/>
              <a:ext cx="413" cy="0"/>
            </a:xfrm>
            <a:prstGeom prst="line">
              <a:avLst/>
            </a:prstGeom>
            <a:ln w="34925" cap="rnd">
              <a:solidFill>
                <a:srgbClr val="033E7C"/>
              </a:solidFill>
              <a:round/>
            </a:ln>
          </p:spPr>
          <p:style>
            <a:lnRef idx="1">
              <a:schemeClr val="accent1"/>
            </a:lnRef>
            <a:fillRef idx="0">
              <a:schemeClr val="accent1"/>
            </a:fillRef>
            <a:effectRef idx="0">
              <a:schemeClr val="accent1"/>
            </a:effectRef>
            <a:fontRef idx="minor">
              <a:schemeClr val="tx1"/>
            </a:fontRef>
          </p:style>
        </p:cxnSp>
      </p:grpSp>
      <p:sp>
        <p:nvSpPr>
          <p:cNvPr id="35" name="文本框 34"/>
          <p:cNvSpPr txBox="1"/>
          <p:nvPr/>
        </p:nvSpPr>
        <p:spPr>
          <a:xfrm>
            <a:off x="5625465" y="4905375"/>
            <a:ext cx="941070" cy="275590"/>
          </a:xfrm>
          <a:prstGeom prst="rect">
            <a:avLst/>
          </a:prstGeom>
          <a:noFill/>
        </p:spPr>
        <p:txBody>
          <a:bodyPr wrap="square" rtlCol="0">
            <a:spAutoFit/>
          </a:bodyPr>
          <a:p>
            <a:pPr algn="dist"/>
            <a:r>
              <a:rPr lang="en-US" altLang="zh-CN" sz="1200">
                <a:solidFill>
                  <a:srgbClr val="033E7C"/>
                </a:solidFill>
                <a:latin typeface="思源黑体 CN Bold" panose="020B0800000000000000" charset="-122"/>
                <a:ea typeface="思源黑体 CN Bold" panose="020B0800000000000000" charset="-122"/>
              </a:rPr>
              <a:t>02  /  04</a:t>
            </a:r>
            <a:endParaRPr lang="en-US" altLang="zh-CN" sz="1200">
              <a:solidFill>
                <a:srgbClr val="033E7C"/>
              </a:solidFill>
              <a:latin typeface="思源黑体 CN Bold" panose="020B0800000000000000" charset="-122"/>
              <a:ea typeface="思源黑体 CN Bold" panose="020B0800000000000000" charset="-122"/>
            </a:endParaRPr>
          </a:p>
        </p:txBody>
      </p:sp>
      <p:pic>
        <p:nvPicPr>
          <p:cNvPr id="13" name="图片 12" descr="logo_00"/>
          <p:cNvPicPr>
            <a:picLocks noChangeAspect="1"/>
          </p:cNvPicPr>
          <p:nvPr>
            <p:custDataLst>
              <p:tags r:id="rId15"/>
            </p:custDataLst>
          </p:nvPr>
        </p:nvPicPr>
        <p:blipFill>
          <a:blip r:embed="rId16"/>
          <a:stretch>
            <a:fillRect/>
          </a:stretch>
        </p:blipFill>
        <p:spPr>
          <a:xfrm>
            <a:off x="455930" y="318135"/>
            <a:ext cx="1967865" cy="819785"/>
          </a:xfrm>
          <a:prstGeom prst="rect">
            <a:avLst/>
          </a:prstGeom>
        </p:spPr>
      </p:pic>
    </p:spTree>
    <p:custDataLst>
      <p:tags r:id="rId1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 name="组合 9"/>
          <p:cNvGrpSpPr/>
          <p:nvPr/>
        </p:nvGrpSpPr>
        <p:grpSpPr>
          <a:xfrm>
            <a:off x="184150" y="172720"/>
            <a:ext cx="3578225" cy="645160"/>
            <a:chOff x="728" y="654"/>
            <a:chExt cx="5635" cy="1016"/>
          </a:xfrm>
        </p:grpSpPr>
        <p:sp>
          <p:nvSpPr>
            <p:cNvPr id="12" name="矩形 11"/>
            <p:cNvSpPr/>
            <p:nvPr>
              <p:custDataLst>
                <p:tags r:id="rId1"/>
              </p:custDataLst>
            </p:nvPr>
          </p:nvSpPr>
          <p:spPr>
            <a:xfrm>
              <a:off x="2037" y="1288"/>
              <a:ext cx="4236" cy="170"/>
            </a:xfrm>
            <a:prstGeom prst="rect">
              <a:avLst/>
            </a:prstGeom>
            <a:solidFill>
              <a:srgbClr val="FEE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2037" y="703"/>
              <a:ext cx="4326" cy="822"/>
            </a:xfrm>
            <a:prstGeom prst="rect">
              <a:avLst/>
            </a:prstGeom>
            <a:noFill/>
          </p:spPr>
          <p:txBody>
            <a:bodyPr wrap="square" rtlCol="0" anchor="t">
              <a:spAutoFit/>
            </a:bodyPr>
            <a:p>
              <a:pPr algn="l">
                <a:buClrTx/>
                <a:buSzTx/>
                <a:buFontTx/>
              </a:pPr>
              <a:r>
                <a:rPr lang="zh-CN" altLang="en-US" sz="2800">
                  <a:solidFill>
                    <a:srgbClr val="033E7C"/>
                  </a:solidFill>
                  <a:effectLst/>
                  <a:latin typeface="思源黑体 CN Heavy" panose="020B0A00000000000000" charset="-122"/>
                  <a:ea typeface="思源黑体 CN Heavy" panose="020B0A00000000000000" charset="-122"/>
                  <a:sym typeface="+mn-ea"/>
                </a:rPr>
                <a:t>「前端三剑客」</a:t>
              </a:r>
              <a:endParaRPr lang="zh-CN" altLang="en-US" sz="2800">
                <a:solidFill>
                  <a:srgbClr val="033E7C"/>
                </a:solidFill>
                <a:effectLst/>
                <a:latin typeface="思源黑体 CN Heavy" panose="020B0A00000000000000" charset="-122"/>
                <a:ea typeface="思源黑体 CN Heavy" panose="020B0A00000000000000" charset="-122"/>
                <a:sym typeface="+mn-ea"/>
              </a:endParaRPr>
            </a:p>
          </p:txBody>
        </p:sp>
        <p:sp>
          <p:nvSpPr>
            <p:cNvPr id="14" name="文本框 13"/>
            <p:cNvSpPr txBox="1"/>
            <p:nvPr>
              <p:custDataLst>
                <p:tags r:id="rId3"/>
              </p:custDataLst>
            </p:nvPr>
          </p:nvSpPr>
          <p:spPr>
            <a:xfrm>
              <a:off x="728" y="654"/>
              <a:ext cx="1492" cy="1016"/>
            </a:xfrm>
            <a:prstGeom prst="rect">
              <a:avLst/>
            </a:prstGeom>
            <a:noFill/>
          </p:spPr>
          <p:txBody>
            <a:bodyPr wrap="square" rtlCol="0" anchor="t">
              <a:spAutoFit/>
            </a:bodyPr>
            <a:p>
              <a:pPr algn="l"/>
              <a:r>
                <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rPr>
                <a:t>02</a:t>
              </a:r>
              <a:endParaRPr lang="en-US" altLang="zh-CN" sz="3600">
                <a:ln>
                  <a:solidFill>
                    <a:srgbClr val="033E7C"/>
                  </a:solidFill>
                </a:ln>
                <a:solidFill>
                  <a:srgbClr val="D6EAFE"/>
                </a:solidFill>
                <a:effectLst/>
                <a:latin typeface="思源黑体 CN Heavy" panose="020B0A00000000000000" charset="-122"/>
                <a:ea typeface="思源黑体 CN Heavy" panose="020B0A00000000000000" charset="-122"/>
                <a:sym typeface="+mn-ea"/>
              </a:endParaRPr>
            </a:p>
          </p:txBody>
        </p:sp>
      </p:grpSp>
      <p:pic>
        <p:nvPicPr>
          <p:cNvPr id="2" name="图片 1"/>
          <p:cNvPicPr>
            <a:picLocks noChangeAspect="1"/>
          </p:cNvPicPr>
          <p:nvPr/>
        </p:nvPicPr>
        <p:blipFill>
          <a:blip r:embed="rId4"/>
          <a:stretch>
            <a:fillRect/>
          </a:stretch>
        </p:blipFill>
        <p:spPr>
          <a:xfrm>
            <a:off x="934085" y="3110230"/>
            <a:ext cx="3651250" cy="2651125"/>
          </a:xfrm>
          <a:prstGeom prst="rect">
            <a:avLst/>
          </a:prstGeom>
        </p:spPr>
      </p:pic>
      <p:sp>
        <p:nvSpPr>
          <p:cNvPr id="3" name="文本框 2"/>
          <p:cNvSpPr txBox="1"/>
          <p:nvPr/>
        </p:nvSpPr>
        <p:spPr>
          <a:xfrm>
            <a:off x="1015365" y="1093470"/>
            <a:ext cx="8514080" cy="810260"/>
          </a:xfrm>
          <a:prstGeom prst="rect">
            <a:avLst/>
          </a:prstGeom>
          <a:noFill/>
        </p:spPr>
        <p:txBody>
          <a:bodyPr wrap="none" rtlCol="0">
            <a:spAutoFit/>
          </a:bodyPr>
          <a:p>
            <a:pPr algn="l">
              <a:lnSpc>
                <a:spcPct val="130000"/>
              </a:lnSpc>
            </a:pPr>
            <a:r>
              <a:rPr lang="zh-CN" altLang="en-US"/>
              <a:t>前端三剑客指的是HTML（超文本标记语言）、CSS（层叠样式表）和JavaScript，</a:t>
            </a:r>
            <a:br>
              <a:rPr lang="zh-CN" altLang="en-US"/>
            </a:br>
            <a:r>
              <a:rPr lang="zh-CN" altLang="en-US"/>
              <a:t>它们是构建网页和Web应用程序的核心技术组成部分。</a:t>
            </a:r>
            <a:endParaRPr lang="zh-CN" altLang="en-US"/>
          </a:p>
        </p:txBody>
      </p:sp>
      <p:pic>
        <p:nvPicPr>
          <p:cNvPr id="5" name="图片 4"/>
          <p:cNvPicPr>
            <a:picLocks noChangeAspect="1"/>
          </p:cNvPicPr>
          <p:nvPr/>
        </p:nvPicPr>
        <p:blipFill>
          <a:blip r:embed="rId5"/>
          <a:stretch>
            <a:fillRect/>
          </a:stretch>
        </p:blipFill>
        <p:spPr>
          <a:xfrm>
            <a:off x="7757160" y="3110230"/>
            <a:ext cx="4101465" cy="2651760"/>
          </a:xfrm>
          <a:prstGeom prst="rect">
            <a:avLst/>
          </a:prstGeom>
        </p:spPr>
      </p:pic>
      <p:pic>
        <p:nvPicPr>
          <p:cNvPr id="6" name="图片 5"/>
          <p:cNvPicPr>
            <a:picLocks noChangeAspect="1"/>
          </p:cNvPicPr>
          <p:nvPr/>
        </p:nvPicPr>
        <p:blipFill>
          <a:blip r:embed="rId6"/>
          <a:stretch>
            <a:fillRect/>
          </a:stretch>
        </p:blipFill>
        <p:spPr>
          <a:xfrm>
            <a:off x="4968875" y="3110230"/>
            <a:ext cx="2609850" cy="2651760"/>
          </a:xfrm>
          <a:prstGeom prst="rect">
            <a:avLst/>
          </a:prstGeom>
        </p:spPr>
      </p:pic>
    </p:spTree>
    <p:custDataLst>
      <p:tags r:id="rId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wm#"/>
  <p:tag name="KSO_WM_TEMPLATE_CATEGORY" val="custom"/>
  <p:tag name="KSO_WM_TEMPLATE_INDEX" val="20205081"/>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wm#"/>
  <p:tag name="KSO_WM_TEMPLATE_CATEGORY" val="custom"/>
  <p:tag name="KSO_WM_TEMPLATE_INDEX" val="20205081"/>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UNIT_TABLE_BEAUTIFY" val="smartTable{8e05df0e-f01f-4b4d-a55b-6187a2428302}"/>
</p:tagLst>
</file>

<file path=ppt/tags/tag159.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wm#"/>
  <p:tag name="KSO_WM_TEMPLATE_CATEGORY" val="custom"/>
  <p:tag name="KSO_WM_TEMPLATE_INDEX" val="20205081"/>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wm#"/>
  <p:tag name="KSO_WM_TEMPLATE_CATEGORY" val="custom"/>
  <p:tag name="KSO_WM_TEMPLATE_INDEX" val="20205081"/>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wm#"/>
  <p:tag name="KSO_WM_TEMPLATE_CATEGORY" val="custom"/>
  <p:tag name="KSO_WM_TEMPLATE_INDEX" val="20205081"/>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wm#"/>
  <p:tag name="KSO_WM_TEMPLATE_CATEGORY" val="custom"/>
  <p:tag name="KSO_WM_TEMPLATE_INDEX" val="20205081"/>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wm#"/>
  <p:tag name="KSO_WM_TEMPLATE_CATEGORY" val="custom"/>
  <p:tag name="KSO_WM_TEMPLATE_INDEX" val="20205081"/>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wm#"/>
  <p:tag name="KSO_WM_TEMPLATE_CATEGORY" val="custom"/>
  <p:tag name="KSO_WM_TEMPLATE_INDEX" val="20205081"/>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wm#"/>
  <p:tag name="KSO_WM_TEMPLATE_CATEGORY" val="custom"/>
  <p:tag name="KSO_WM_TEMPLATE_INDEX" val="20205081"/>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wm#"/>
  <p:tag name="KSO_WM_TEMPLATE_CATEGORY" val="custom"/>
  <p:tag name="KSO_WM_TEMPLATE_INDEX" val="20205081"/>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wm#"/>
  <p:tag name="KSO_WM_TEMPLATE_CATEGORY" val="custom"/>
  <p:tag name="KSO_WM_TEMPLATE_INDEX" val="20205081"/>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wm#"/>
  <p:tag name="KSO_WM_TEMPLATE_CATEGORY" val="custom"/>
  <p:tag name="KSO_WM_TEMPLATE_INDEX" val="20205081"/>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wm#"/>
  <p:tag name="KSO_WM_TEMPLATE_CATEGORY" val="custom"/>
  <p:tag name="KSO_WM_TEMPLATE_INDEX" val="20205081"/>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仓耳渔阳体 W02"/>
        <a:cs typeface=""/>
      </a:majorFont>
      <a:minorFont>
        <a:latin typeface="Arial"/>
        <a:ea typeface="仓耳渔阳体 W0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仓耳渔阳体 W02"/>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仓耳渔阳体 W02"/>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仓耳渔阳体 W02"/>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仓耳渔阳体 W02"/>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2015</Words>
  <Application>WPS 文字</Application>
  <PresentationFormat>宽屏</PresentationFormat>
  <Paragraphs>229</Paragraphs>
  <Slides>23</Slides>
  <Notes>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23</vt:i4>
      </vt:variant>
    </vt:vector>
  </HeadingPairs>
  <TitlesOfParts>
    <vt:vector size="43" baseType="lpstr">
      <vt:lpstr>Arial</vt:lpstr>
      <vt:lpstr>宋体</vt:lpstr>
      <vt:lpstr>Wingdings</vt:lpstr>
      <vt:lpstr>仓耳渔阳体 W02</vt:lpstr>
      <vt:lpstr>Wingdings</vt:lpstr>
      <vt:lpstr>思源黑体 CN Bold</vt:lpstr>
      <vt:lpstr>汉仪中黑KW</vt:lpstr>
      <vt:lpstr>思源黑体 CN Heavy</vt:lpstr>
      <vt:lpstr>Calibri</vt:lpstr>
      <vt:lpstr>微软雅黑</vt:lpstr>
      <vt:lpstr>微软雅黑</vt:lpstr>
      <vt:lpstr>宋体</vt:lpstr>
      <vt:lpstr>汉仪书宋二KW</vt:lpstr>
      <vt:lpstr>Arial Unicode MS</vt:lpstr>
      <vt:lpstr>Helvetica Neue</vt:lpstr>
      <vt:lpstr/>
      <vt:lpstr>思源黑体 CN Bold</vt:lpstr>
      <vt:lpstr>思源黑体 CN Heavy</vt:lpstr>
      <vt:lpstr>苹方-简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123</dc:creator>
  <cp:lastModifiedBy>袁波</cp:lastModifiedBy>
  <cp:revision>489</cp:revision>
  <dcterms:created xsi:type="dcterms:W3CDTF">2023-10-21T03:10:26Z</dcterms:created>
  <dcterms:modified xsi:type="dcterms:W3CDTF">2023-10-21T03:10:26Z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2052-6.2.2.8394</vt:lpwstr>
  </property>
  <property fmtid="{D5CDD505-2E9C-101B-9397-08002B2CF9AE}" pid="3" name="ICV">
    <vt:lpwstr>DAC00714B9CB4003B3D95396FB73F0FE_11</vt:lpwstr>
  </property>
</Properties>
</file>